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5" r:id="rId4"/>
  </p:sldMasterIdLst>
  <p:notesMasterIdLst>
    <p:notesMasterId r:id="rId33"/>
  </p:notesMasterIdLst>
  <p:handoutMasterIdLst>
    <p:handoutMasterId r:id="rId34"/>
  </p:handoutMasterIdLst>
  <p:sldIdLst>
    <p:sldId id="346" r:id="rId5"/>
    <p:sldId id="358" r:id="rId6"/>
    <p:sldId id="351" r:id="rId7"/>
    <p:sldId id="347" r:id="rId8"/>
    <p:sldId id="348" r:id="rId9"/>
    <p:sldId id="353" r:id="rId10"/>
    <p:sldId id="354" r:id="rId11"/>
    <p:sldId id="355" r:id="rId12"/>
    <p:sldId id="356" r:id="rId13"/>
    <p:sldId id="308" r:id="rId14"/>
    <p:sldId id="309" r:id="rId15"/>
    <p:sldId id="310" r:id="rId16"/>
    <p:sldId id="349" r:id="rId17"/>
    <p:sldId id="314" r:id="rId18"/>
    <p:sldId id="325" r:id="rId19"/>
    <p:sldId id="350" r:id="rId20"/>
    <p:sldId id="352" r:id="rId21"/>
    <p:sldId id="326" r:id="rId22"/>
    <p:sldId id="332" r:id="rId23"/>
    <p:sldId id="333" r:id="rId24"/>
    <p:sldId id="334" r:id="rId25"/>
    <p:sldId id="337" r:id="rId26"/>
    <p:sldId id="338" r:id="rId27"/>
    <p:sldId id="339" r:id="rId28"/>
    <p:sldId id="340" r:id="rId29"/>
    <p:sldId id="341" r:id="rId30"/>
    <p:sldId id="342" r:id="rId31"/>
    <p:sldId id="344"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58"/>
    <p:restoredTop sz="66343" autoAdjust="0"/>
  </p:normalViewPr>
  <p:slideViewPr>
    <p:cSldViewPr snapToGrid="0">
      <p:cViewPr varScale="1">
        <p:scale>
          <a:sx n="25" d="100"/>
          <a:sy n="25" d="100"/>
        </p:scale>
        <p:origin x="1236" y="12"/>
      </p:cViewPr>
      <p:guideLst>
        <p:guide orient="horz" pos="4320"/>
        <p:guide pos="7680"/>
      </p:guideLst>
    </p:cSldViewPr>
  </p:slideViewPr>
  <p:notesTextViewPr>
    <p:cViewPr>
      <p:scale>
        <a:sx n="1" d="1"/>
        <a:sy n="1" d="1"/>
      </p:scale>
      <p:origin x="0" y="0"/>
    </p:cViewPr>
  </p:notesTextViewPr>
  <p:notesViewPr>
    <p:cSldViewPr snapToGrid="0">
      <p:cViewPr varScale="1">
        <p:scale>
          <a:sx n="117" d="100"/>
          <a:sy n="117" d="100"/>
        </p:scale>
        <p:origin x="2944"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55C82D7-ECFD-7440-83EF-5FCBF8465B5B}"/>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8C7F593-2161-7345-B000-16D1FA5D511E}"/>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94AB84A7-FFA0-B544-BE58-5BB18C1E4071}" type="datetimeFigureOut">
              <a:rPr lang="en-US" smtClean="0"/>
              <a:t>5/18/2020</a:t>
            </a:fld>
            <a:endParaRPr lang="en-US"/>
          </a:p>
        </p:txBody>
      </p:sp>
      <p:sp>
        <p:nvSpPr>
          <p:cNvPr id="4" name="Footer Placeholder 3">
            <a:extLst>
              <a:ext uri="{FF2B5EF4-FFF2-40B4-BE49-F238E27FC236}">
                <a16:creationId xmlns:a16="http://schemas.microsoft.com/office/drawing/2014/main" id="{104DF46A-9A82-6E44-8F3B-F09CBBD8BC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84CE9D0-5B59-2448-878C-28E62B0741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DFCE8D-941A-3240-A4E1-080B11408028}" type="slidenum">
              <a:rPr lang="en-US" smtClean="0"/>
              <a:t>‹#›</a:t>
            </a:fld>
            <a:endParaRPr lang="en-US"/>
          </a:p>
        </p:txBody>
      </p:sp>
    </p:spTree>
    <p:extLst>
      <p:ext uri="{BB962C8B-B14F-4D97-AF65-F5344CB8AC3E}">
        <p14:creationId xmlns:p14="http://schemas.microsoft.com/office/powerpoint/2010/main" val="3955289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381000" y="685800"/>
            <a:ext cx="6096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145" name="Shape 145"/>
          <p:cNvSpPr>
            <a:spLocks noGrp="1"/>
          </p:cNvSpPr>
          <p:nvPr>
            <p:ph type="body" sz="quarter" idx="1"/>
          </p:nvPr>
        </p:nvSpPr>
        <p:spPr>
          <a:prstGeom prst="rect">
            <a:avLst/>
          </a:prstGeom>
        </p:spPr>
        <p:txBody>
          <a:bodyPr/>
          <a:lstStyle/>
          <a:p>
            <a:pPr>
              <a:defRPr sz="1500">
                <a:solidFill>
                  <a:srgbClr val="0433FF"/>
                </a:solidFill>
              </a:defRPr>
            </a:pPr>
            <a:endParaRPr lang="en-US" sz="1400" dirty="0">
              <a:solidFill>
                <a:schemeClr val="tx1"/>
              </a:solidFill>
            </a:endParaRPr>
          </a:p>
        </p:txBody>
      </p:sp>
    </p:spTree>
    <p:extLst>
      <p:ext uri="{BB962C8B-B14F-4D97-AF65-F5344CB8AC3E}">
        <p14:creationId xmlns:p14="http://schemas.microsoft.com/office/powerpoint/2010/main" val="1378578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Benefits of Personas</a:t>
            </a:r>
          </a:p>
          <a:p>
            <a:r>
              <a:rPr lang="en-US" sz="1200" b="0" i="0" kern="1200" dirty="0">
                <a:solidFill>
                  <a:schemeClr val="tx1"/>
                </a:solidFill>
                <a:effectLst/>
                <a:latin typeface="+mn-lt"/>
                <a:ea typeface="+mn-ea"/>
                <a:cs typeface="+mn-cs"/>
              </a:rPr>
              <a:t>Personas are a great way of ensuring a company-wide consensus on precisely who the organization is trying to reach.</a:t>
            </a:r>
          </a:p>
          <a:p>
            <a:r>
              <a:rPr lang="en-US" sz="1200" b="0" i="0" kern="1200" dirty="0">
                <a:solidFill>
                  <a:schemeClr val="tx1"/>
                </a:solidFill>
                <a:effectLst/>
                <a:latin typeface="+mn-lt"/>
                <a:ea typeface="+mn-ea"/>
                <a:cs typeface="+mn-cs"/>
              </a:rPr>
              <a:t>Personas help stakeholders stop focusing on their perspective, and start considering the customer's point of view.</a:t>
            </a:r>
          </a:p>
          <a:p>
            <a:r>
              <a:rPr lang="en-US" sz="1200" b="0" i="0" kern="1200" dirty="0">
                <a:solidFill>
                  <a:schemeClr val="tx1"/>
                </a:solidFill>
                <a:effectLst/>
                <a:latin typeface="+mn-lt"/>
                <a:ea typeface="+mn-ea"/>
                <a:cs typeface="+mn-cs"/>
              </a:rPr>
              <a:t>Personas introduce the customer's needs into the decision making process.</a:t>
            </a:r>
          </a:p>
          <a:p>
            <a:r>
              <a:rPr lang="en-US" sz="1200" b="0" i="0" kern="1200" dirty="0">
                <a:solidFill>
                  <a:schemeClr val="tx1"/>
                </a:solidFill>
                <a:effectLst/>
                <a:latin typeface="+mn-lt"/>
                <a:ea typeface="+mn-ea"/>
                <a:cs typeface="+mn-cs"/>
              </a:rPr>
              <a:t>Personas promote a deeper understanding of the customer.</a:t>
            </a:r>
          </a:p>
          <a:p>
            <a:r>
              <a:rPr lang="en-US" sz="1200" b="0" i="0" kern="1200" dirty="0">
                <a:solidFill>
                  <a:schemeClr val="tx1"/>
                </a:solidFill>
                <a:effectLst/>
                <a:latin typeface="+mn-lt"/>
                <a:ea typeface="+mn-ea"/>
                <a:cs typeface="+mn-cs"/>
              </a:rPr>
              <a:t>Personas encourage empathy with the customer.</a:t>
            </a:r>
          </a:p>
          <a:p>
            <a:r>
              <a:rPr lang="en-US" sz="1200" b="0" i="0" kern="1200" dirty="0">
                <a:solidFill>
                  <a:schemeClr val="tx1"/>
                </a:solidFill>
                <a:effectLst/>
                <a:latin typeface="+mn-lt"/>
                <a:ea typeface="+mn-ea"/>
                <a:cs typeface="+mn-cs"/>
              </a:rPr>
              <a:t>Personas prevent the customer from being forgotten in the weeds of a project.</a:t>
            </a:r>
          </a:p>
          <a:p>
            <a:r>
              <a:rPr lang="en-US" sz="1200" b="0" i="0" kern="1200" dirty="0">
                <a:solidFill>
                  <a:schemeClr val="tx1"/>
                </a:solidFill>
                <a:effectLst/>
                <a:latin typeface="+mn-lt"/>
                <a:ea typeface="+mn-ea"/>
                <a:cs typeface="+mn-cs"/>
              </a:rPr>
              <a:t>https://boagworld.com/usability/personas/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141414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Opportunity</a:t>
            </a:r>
            <a:r>
              <a:rPr lang="en-US" baseline="0" dirty="0"/>
              <a:t> Canvas is a tool we can use to compare ideas in a consistent fashion.  </a:t>
            </a:r>
          </a:p>
          <a:p>
            <a:endParaRPr lang="en-US" baseline="0" dirty="0"/>
          </a:p>
          <a:p>
            <a:r>
              <a:rPr lang="en-US" baseline="0" dirty="0"/>
              <a:t>(Use a plotter-printed version of the Opportunity Canvas to walk folks thru it) – by this time in the afternoon, it helps to get folks out of their chairs – get them up and standing around the Canvas on the Wall if there are less than about 12 folks in the workshop.  </a:t>
            </a:r>
          </a:p>
          <a:p>
            <a:endParaRPr lang="en-US" baseline="0" dirty="0"/>
          </a:p>
          <a:p>
            <a:r>
              <a:rPr lang="en-US" baseline="0" dirty="0"/>
              <a:t>Ask for a real product feature or group of features that one of your participants is exploring for their product.  </a:t>
            </a:r>
          </a:p>
          <a:p>
            <a:endParaRPr lang="en-US" baseline="0" dirty="0"/>
          </a:p>
          <a:p>
            <a:r>
              <a:rPr lang="en-US" baseline="0" dirty="0"/>
              <a:t>The owner of the idea that you select will onboard the rest of the group into their team by providing:</a:t>
            </a:r>
          </a:p>
          <a:p>
            <a:pPr marL="171450" indent="-171450">
              <a:buFont typeface="Arial" panose="020B0604020202020204" pitchFamily="34" charset="0"/>
              <a:buChar char="•"/>
            </a:pPr>
            <a:r>
              <a:rPr lang="en-US" baseline="0" dirty="0"/>
              <a:t>A quick description of what their product does and who it serves </a:t>
            </a:r>
          </a:p>
          <a:p>
            <a:pPr marL="171450" indent="-171450">
              <a:buFont typeface="Arial" panose="020B0604020202020204" pitchFamily="34" charset="0"/>
              <a:buChar char="•"/>
            </a:pPr>
            <a:r>
              <a:rPr lang="en-US" baseline="0" dirty="0"/>
              <a:t>A quick description of the specific feature(s) we’ll be exploring together as a group</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Facilitator will then begin filling the canvas using sticky notes (using information from the collective group – get everyone involved with coming up with ideas – we don’t want this to be 11 people watching and 1 person populating) </a:t>
            </a:r>
          </a:p>
          <a:p>
            <a:pPr marL="171450" indent="-171450">
              <a:buFont typeface="Arial" panose="020B0604020202020204" pitchFamily="34" charset="0"/>
              <a:buChar char="•"/>
            </a:pPr>
            <a:r>
              <a:rPr lang="en-US" baseline="0" dirty="0"/>
              <a:t>Name </a:t>
            </a:r>
          </a:p>
          <a:p>
            <a:pPr marL="171450" indent="-171450">
              <a:buFont typeface="Arial" panose="020B0604020202020204" pitchFamily="34" charset="0"/>
              <a:buChar char="•"/>
            </a:pPr>
            <a:r>
              <a:rPr lang="en-US" baseline="0" dirty="0"/>
              <a:t>Problem we’re solving </a:t>
            </a:r>
          </a:p>
          <a:p>
            <a:pPr marL="171450" indent="-171450">
              <a:buFont typeface="Arial" panose="020B0604020202020204" pitchFamily="34" charset="0"/>
              <a:buChar char="•"/>
            </a:pPr>
            <a:r>
              <a:rPr lang="en-US" baseline="0" dirty="0"/>
              <a:t>Potential solution ideas to explore </a:t>
            </a:r>
          </a:p>
          <a:p>
            <a:pPr marL="171450" indent="-171450">
              <a:buFont typeface="Arial" panose="020B0604020202020204" pitchFamily="34" charset="0"/>
              <a:buChar char="•"/>
            </a:pPr>
            <a:r>
              <a:rPr lang="en-US" baseline="0" dirty="0"/>
              <a:t>Users / Customers that will leverage the solution</a:t>
            </a:r>
          </a:p>
          <a:p>
            <a:pPr marL="171450" indent="-171450">
              <a:buFont typeface="Arial" panose="020B0604020202020204" pitchFamily="34" charset="0"/>
              <a:buChar char="•"/>
            </a:pPr>
            <a:r>
              <a:rPr lang="en-US" baseline="0" dirty="0"/>
              <a:t>How they solve for this problem today</a:t>
            </a:r>
          </a:p>
          <a:p>
            <a:pPr marL="171450" indent="-171450">
              <a:buFont typeface="Arial" panose="020B0604020202020204" pitchFamily="34" charset="0"/>
              <a:buChar char="•"/>
            </a:pPr>
            <a:r>
              <a:rPr lang="en-US" baseline="0" dirty="0"/>
              <a:t>What is the value of solving for this differently?</a:t>
            </a:r>
          </a:p>
          <a:p>
            <a:pPr marL="171450" indent="-171450">
              <a:buFont typeface="Arial" panose="020B0604020202020204" pitchFamily="34" charset="0"/>
              <a:buChar char="•"/>
            </a:pPr>
            <a:r>
              <a:rPr lang="en-US" baseline="0" dirty="0"/>
              <a:t>How will you measure success for this set of features?  </a:t>
            </a:r>
          </a:p>
          <a:p>
            <a:pPr marL="171450" indent="-171450">
              <a:buFont typeface="Arial" panose="020B0604020202020204" pitchFamily="34" charset="0"/>
              <a:buChar char="•"/>
            </a:pPr>
            <a:r>
              <a:rPr lang="en-US" dirty="0"/>
              <a:t>Are</a:t>
            </a:r>
            <a:r>
              <a:rPr lang="en-US" baseline="0" dirty="0"/>
              <a:t> there different metrics that you’ll need to capture in order to determine whether or not there is a business case for solving this problem?  (answer should be yes)  As opposed to User Metrics, these metrics will show the value to Target as a business (larger scale impacts of solving the problem, etc. – need to make sure that the juice is worth the squeeze)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1829965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previous slide notes</a:t>
            </a:r>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390619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a:t>
            </a:r>
            <a:r>
              <a:rPr lang="en-US" baseline="0" dirty="0"/>
              <a:t> Mapping Exercise – everyone has 3 minutes to capture the steps they completed as they got ready for work.  From the time they woke up, to the time they arrived at work this morning.  </a:t>
            </a:r>
          </a:p>
          <a:p>
            <a:endParaRPr lang="en-US" baseline="0" dirty="0"/>
          </a:p>
          <a:p>
            <a:r>
              <a:rPr lang="en-US" baseline="0" dirty="0"/>
              <a:t>Take 3 volunteers to share their </a:t>
            </a:r>
            <a:r>
              <a:rPr lang="en-US" baseline="0" dirty="0" err="1"/>
              <a:t>stickies</a:t>
            </a:r>
            <a:r>
              <a:rPr lang="en-US" baseline="0" dirty="0"/>
              <a:t> 1 at a time.  </a:t>
            </a:r>
          </a:p>
          <a:p>
            <a:endParaRPr lang="en-US" baseline="0" dirty="0"/>
          </a:p>
          <a:p>
            <a:r>
              <a:rPr lang="en-US" b="1" baseline="0" dirty="0"/>
              <a:t>Each person will…</a:t>
            </a:r>
          </a:p>
          <a:p>
            <a:pPr marL="171450" indent="-171450">
              <a:buFont typeface="Arial" panose="020B0604020202020204" pitchFamily="34" charset="0"/>
              <a:buChar char="•"/>
            </a:pPr>
            <a:r>
              <a:rPr lang="en-US" baseline="0" dirty="0"/>
              <a:t>Place a sticky on the wall </a:t>
            </a:r>
          </a:p>
          <a:p>
            <a:pPr marL="171450" indent="-171450">
              <a:buFont typeface="Arial" panose="020B0604020202020204" pitchFamily="34" charset="0"/>
              <a:buChar char="•"/>
            </a:pPr>
            <a:r>
              <a:rPr lang="en-US" baseline="0" dirty="0"/>
              <a:t>Describe the contents of the sticky (telling the story of their morning as they go)</a:t>
            </a:r>
          </a:p>
          <a:p>
            <a:pPr marL="171450" indent="-171450">
              <a:buFont typeface="Arial" panose="020B0604020202020204" pitchFamily="34" charset="0"/>
              <a:buChar char="•"/>
            </a:pPr>
            <a:r>
              <a:rPr lang="en-US" baseline="0" dirty="0"/>
              <a:t>Place the next sticky on the wall </a:t>
            </a:r>
          </a:p>
          <a:p>
            <a:pPr marL="171450" indent="-171450">
              <a:buFont typeface="Arial" panose="020B0604020202020204" pitchFamily="34" charset="0"/>
              <a:buChar char="•"/>
            </a:pPr>
            <a:r>
              <a:rPr lang="en-US" baseline="0" dirty="0"/>
              <a:t>Describe the contents… etc.  </a:t>
            </a:r>
          </a:p>
          <a:p>
            <a:pPr marL="171450" indent="-171450">
              <a:buFont typeface="Arial" panose="020B0604020202020204" pitchFamily="34" charset="0"/>
              <a:buChar char="•"/>
            </a:pPr>
            <a:r>
              <a:rPr lang="en-US" baseline="0" dirty="0"/>
              <a:t>Be sure to leave some room between the </a:t>
            </a:r>
            <a:r>
              <a:rPr lang="en-US" baseline="0" dirty="0" err="1"/>
              <a:t>stickies</a:t>
            </a:r>
            <a:r>
              <a:rPr lang="en-US" baseline="0" dirty="0"/>
              <a:t> from side to side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Look for patterns in the </a:t>
            </a:r>
            <a:r>
              <a:rPr lang="en-US" baseline="0" dirty="0" err="1"/>
              <a:t>stickies</a:t>
            </a:r>
            <a:r>
              <a:rPr lang="en-US" baseline="0" dirty="0"/>
              <a:t> and let the group know that most large scale processes can be summarized in 5-8 sets of grouped activities.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Take 2 volunteers to silently group the </a:t>
            </a:r>
            <a:r>
              <a:rPr lang="en-US" b="1" baseline="0" dirty="0" err="1"/>
              <a:t>stickies</a:t>
            </a:r>
            <a:r>
              <a:rPr lang="en-US" b="1" baseline="0" dirty="0"/>
              <a:t> into 5-8 categories </a:t>
            </a:r>
            <a:r>
              <a:rPr lang="en-US" baseline="0" dirty="0"/>
              <a:t>and to label them accordingly (use a big sticky note and group the smaller ones beneath each appropriately)  - they’ll need to dedupe as they go.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Take 3 new volunteers to tackle a new challenge (don’t tell them the surprise until they have volunteered)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New Challenge = update your flow to reflect having only 5 minutes to get out the door.</a:t>
            </a:r>
            <a:r>
              <a:rPr lang="en-US" baseline="0" dirty="0"/>
              <a:t>  Keep required tasks above the line, move no-longer-required tasks beneath the line.  Document any new activities that may be required using square sticky notes and markers.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Exercise take-</a:t>
            </a:r>
            <a:r>
              <a:rPr lang="en-US" baseline="0" dirty="0" err="1"/>
              <a:t>aways</a:t>
            </a:r>
            <a:r>
              <a:rPr lang="en-US" baseline="0" dirty="0"/>
              <a:t> – you have, essentially, just prioritized an MVP for getting out the door in the morning.  It’s a process that is much like the work you’ll do when defining the portion of a product that you’ll deliver first.    Let’s take a look at the Sitter Sync example we looked at earlier.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695065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starting</a:t>
            </a:r>
            <a:r>
              <a:rPr lang="en-US" baseline="0" dirty="0"/>
              <a:t> point that we established for our new product.  </a:t>
            </a:r>
          </a:p>
          <a:p>
            <a:endParaRPr lang="en-US" baseline="0" dirty="0"/>
          </a:p>
          <a:p>
            <a:pPr marL="228600" indent="-228600">
              <a:buFont typeface="+mj-lt"/>
              <a:buAutoNum type="arabicPeriod"/>
            </a:pPr>
            <a:r>
              <a:rPr lang="en-US" baseline="0" dirty="0"/>
              <a:t>We assumed that Mary the Mom would like to have a profile that houses some basics about her fam, herself, reusable communication info, etc.</a:t>
            </a:r>
          </a:p>
          <a:p>
            <a:pPr marL="228600" indent="-228600">
              <a:buFont typeface="+mj-lt"/>
              <a:buAutoNum type="arabicPeriod"/>
            </a:pPr>
            <a:r>
              <a:rPr lang="en-US" baseline="0" dirty="0"/>
              <a:t>We assumed that she would also need to manage some “routines” specific to the kiddos – Bed Times, Dinner guidelines, Entertainment Considerations, etc. </a:t>
            </a:r>
          </a:p>
          <a:p>
            <a:pPr marL="228600" indent="-228600">
              <a:buFont typeface="+mj-lt"/>
              <a:buAutoNum type="arabicPeriod"/>
            </a:pPr>
            <a:r>
              <a:rPr lang="en-US" baseline="0" dirty="0"/>
              <a:t>For the evening that Mary will be gone, we assumed that she’d want to capture some details about where she’ll be.  </a:t>
            </a:r>
          </a:p>
          <a:p>
            <a:pPr marL="228600" indent="-228600">
              <a:buFont typeface="+mj-lt"/>
              <a:buAutoNum type="arabicPeriod"/>
            </a:pPr>
            <a:r>
              <a:rPr lang="en-US" baseline="0" dirty="0"/>
              <a:t>We know that the sitter will need to have access to the info</a:t>
            </a:r>
          </a:p>
          <a:p>
            <a:pPr marL="228600" indent="-228600">
              <a:buFont typeface="+mj-lt"/>
              <a:buAutoNum type="arabicPeriod"/>
            </a:pPr>
            <a:r>
              <a:rPr lang="en-US" baseline="0" dirty="0"/>
              <a:t>And we think that they’ll need to leverage the tool to support easy communication</a:t>
            </a:r>
          </a:p>
          <a:p>
            <a:pPr marL="228600" indent="-228600">
              <a:buFont typeface="+mj-lt"/>
              <a:buAutoNum type="arabicPeriod"/>
            </a:pPr>
            <a:endParaRPr lang="en-US" baseline="0" dirty="0"/>
          </a:p>
          <a:p>
            <a:pPr marL="0" indent="0">
              <a:buFont typeface="+mj-lt"/>
              <a:buNone/>
            </a:pP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723746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product</a:t>
            </a:r>
            <a:r>
              <a:rPr lang="en-US" baseline="0" dirty="0"/>
              <a:t> is new to the market and we don’t even know if it’s valuable enough to move forward with.  </a:t>
            </a:r>
          </a:p>
          <a:p>
            <a:endParaRPr lang="en-US" baseline="0" dirty="0"/>
          </a:p>
          <a:p>
            <a:r>
              <a:rPr lang="en-US" baseline="0" dirty="0"/>
              <a:t>So we make sure we build as little as possible until we can prove out the value proposition.  </a:t>
            </a:r>
          </a:p>
          <a:p>
            <a:endParaRPr lang="en-US" baseline="0" dirty="0"/>
          </a:p>
          <a:p>
            <a:r>
              <a:rPr lang="en-US" baseline="0" dirty="0"/>
              <a:t>1</a:t>
            </a:r>
            <a:r>
              <a:rPr lang="en-US" baseline="30000" dirty="0"/>
              <a:t>st</a:t>
            </a:r>
            <a:r>
              <a:rPr lang="en-US" baseline="0" dirty="0"/>
              <a:t> Journey = low-tech validation of purpose of the product with Mary</a:t>
            </a:r>
          </a:p>
          <a:p>
            <a:r>
              <a:rPr lang="en-US" baseline="0" dirty="0"/>
              <a:t>2</a:t>
            </a:r>
            <a:r>
              <a:rPr lang="en-US" baseline="30000" dirty="0"/>
              <a:t>nd</a:t>
            </a:r>
            <a:r>
              <a:rPr lang="en-US" baseline="0" dirty="0"/>
              <a:t> Journey = thin slice of capability across the entire flow to validate tech stack and pull Stacie into the mix</a:t>
            </a:r>
          </a:p>
          <a:p>
            <a:r>
              <a:rPr lang="en-US" baseline="0" dirty="0"/>
              <a:t>3</a:t>
            </a:r>
            <a:r>
              <a:rPr lang="en-US" baseline="30000" dirty="0"/>
              <a:t>rd</a:t>
            </a:r>
            <a:r>
              <a:rPr lang="en-US" baseline="0" dirty="0"/>
              <a:t> Journey = communication capabilities </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4282935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concepts apply to tech and non-tech alike.  </a:t>
            </a:r>
          </a:p>
          <a:p>
            <a:r>
              <a:rPr lang="en-US" baseline="0" dirty="0"/>
              <a:t>Watch the clip from “The Founder” to see an example of a real-life process flow / physical environment test from McDonald’s </a:t>
            </a:r>
          </a:p>
          <a:p>
            <a:endParaRPr lang="en-US" baseline="0" dirty="0"/>
          </a:p>
          <a:p>
            <a:r>
              <a:rPr lang="en-US" baseline="0" dirty="0"/>
              <a:t>How can you apply these concepts to your own Product in ways that you don’t today?</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907172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Idea to Embrace</a:t>
            </a:r>
            <a:endParaRPr lang="en-US" dirty="0"/>
          </a:p>
          <a:p>
            <a:pPr marL="0" indent="0">
              <a:buNone/>
            </a:pPr>
            <a:r>
              <a:rPr lang="en-US" sz="2400" dirty="0"/>
              <a:t>Roadmaps Are NOT Innately Evil – They Are Part of a Larger Context</a:t>
            </a:r>
            <a:br>
              <a:rPr lang="en-US" sz="2400" dirty="0"/>
            </a:br>
            <a:endParaRPr lang="en-US" sz="2400" dirty="0"/>
          </a:p>
          <a:p>
            <a:pPr marL="0" indent="0">
              <a:buNone/>
            </a:pPr>
            <a:r>
              <a:rPr lang="en-US" b="1" dirty="0"/>
              <a:t>Consider Establishing a</a:t>
            </a:r>
            <a:r>
              <a:rPr lang="en-US" dirty="0"/>
              <a:t> </a:t>
            </a:r>
            <a:r>
              <a:rPr lang="en-US" b="1" dirty="0"/>
              <a:t>Product Outlook </a:t>
            </a:r>
            <a:r>
              <a:rPr lang="en-US" dirty="0"/>
              <a:t>Including 3 Components:</a:t>
            </a:r>
          </a:p>
          <a:p>
            <a:pPr lvl="1"/>
            <a:r>
              <a:rPr lang="en-US" dirty="0"/>
              <a:t>Vision (Why Are You Here, What Are Your OKRs?)</a:t>
            </a:r>
          </a:p>
          <a:p>
            <a:pPr lvl="1"/>
            <a:r>
              <a:rPr lang="en-US" dirty="0"/>
              <a:t>Learning Priorities (Bets)</a:t>
            </a:r>
          </a:p>
          <a:p>
            <a:pPr lvl="1"/>
            <a:r>
              <a:rPr lang="en-US" dirty="0"/>
              <a:t>Delivery Roadmap (Commitments)</a:t>
            </a:r>
            <a:br>
              <a:rPr lang="en-US" dirty="0"/>
            </a:br>
            <a:endParaRPr lang="en-US" dirty="0"/>
          </a:p>
          <a:p>
            <a:pPr marL="0" indent="0">
              <a:buNone/>
            </a:pPr>
            <a:r>
              <a:rPr lang="en-US" b="1" dirty="0"/>
              <a:t>Treat Your Outlook Like a Product   </a:t>
            </a:r>
          </a:p>
          <a:p>
            <a:pPr marL="0" indent="0">
              <a:buNone/>
            </a:pPr>
            <a:r>
              <a:rPr lang="en-US" sz="2400" dirty="0"/>
              <a:t>Who is the Customer? What Problems Do They Solve?</a:t>
            </a:r>
            <a:br>
              <a:rPr lang="en-US" sz="2400" dirty="0"/>
            </a:br>
            <a:endParaRPr lang="en-US" sz="2400" dirty="0"/>
          </a:p>
          <a:p>
            <a:pPr marL="0" indent="0">
              <a:buNone/>
            </a:pPr>
            <a:r>
              <a:rPr lang="en-US" b="1" dirty="0"/>
              <a:t>Share Your Work (And the Why) With Your Leader</a:t>
            </a:r>
          </a:p>
          <a:p>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5189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a:t>
            </a:r>
            <a:r>
              <a:rPr lang="en-US" baseline="0" dirty="0"/>
              <a:t> we dive into the meat of the activities, let’s fast-forward to the end of our time together – how are you going to leverage this stuff when you head back to your work areas?  </a:t>
            </a:r>
          </a:p>
          <a:p>
            <a:endParaRPr lang="en-US" baseline="0" dirty="0"/>
          </a:p>
          <a:p>
            <a:r>
              <a:rPr lang="en-US" b="1" baseline="0" dirty="0"/>
              <a:t>Here’s an example from Archie Miller at Carmax </a:t>
            </a:r>
            <a:r>
              <a:rPr lang="en-US" baseline="0" dirty="0"/>
              <a:t>– check out his “Crime Board” – essentially, a bunch of clues that help them generate a product that is going to delight their customers.   </a:t>
            </a:r>
          </a:p>
          <a:p>
            <a:endParaRPr lang="en-US" baseline="0" dirty="0"/>
          </a:p>
          <a:p>
            <a:r>
              <a:rPr lang="en-US" baseline="0" dirty="0"/>
              <a:t>The upper left = product hypothesis – getting preapproved creates confidence which will ultimately enable higher sales rates. </a:t>
            </a:r>
          </a:p>
          <a:p>
            <a:r>
              <a:rPr lang="en-US" baseline="0" dirty="0"/>
              <a:t>Just beneath that = personas they’re going after </a:t>
            </a:r>
          </a:p>
          <a:p>
            <a:r>
              <a:rPr lang="en-US" baseline="0" dirty="0"/>
              <a:t>Beneath that = metrics they are using to measure success</a:t>
            </a:r>
          </a:p>
          <a:p>
            <a:r>
              <a:rPr lang="en-US" baseline="0" dirty="0"/>
              <a:t>Rolling Whiteboard = story maps that their customers helped generate specific to getting financing for a car</a:t>
            </a:r>
          </a:p>
          <a:p>
            <a:r>
              <a:rPr lang="en-US" baseline="0" dirty="0"/>
              <a:t>The 2x2 flipcharts = outcomes of specific customer interviews</a:t>
            </a:r>
          </a:p>
          <a:p>
            <a:r>
              <a:rPr lang="en-US" baseline="0" dirty="0"/>
              <a:t>Most of the Big Board = MVP 1, 2, and 3 Definitions and preliminary designs</a:t>
            </a:r>
          </a:p>
          <a:p>
            <a:r>
              <a:rPr lang="en-US" baseline="0" dirty="0"/>
              <a:t>Not shown = their Story Map for the whole experience </a:t>
            </a:r>
          </a:p>
          <a:p>
            <a:endParaRPr lang="en-US" baseline="0" dirty="0"/>
          </a:p>
          <a:p>
            <a:r>
              <a:rPr lang="en-US" baseline="0" dirty="0"/>
              <a:t>None of these individual components stands on its own – the combination creates a picture that includes all of the levers they are pulling and pushing to react to their ongoing learnings.  All of the activities are ongoing and living/breathing.  </a:t>
            </a:r>
          </a:p>
          <a:p>
            <a:endParaRPr lang="en-US" baseline="0" dirty="0"/>
          </a:p>
          <a:p>
            <a:endParaRPr lang="en-US" baseline="0" dirty="0"/>
          </a:p>
          <a:p>
            <a:r>
              <a:rPr lang="en-US" baseline="0" dirty="0"/>
              <a:t>Common questions/observations =</a:t>
            </a:r>
          </a:p>
          <a:p>
            <a:pPr marL="171450" indent="-171450">
              <a:buFont typeface="Arial" panose="020B0604020202020204" pitchFamily="34" charset="0"/>
              <a:buChar char="•"/>
            </a:pPr>
            <a:r>
              <a:rPr lang="en-US" baseline="0" dirty="0"/>
              <a:t>My team is distributed – how do we do this?   Photos, videos, online tools, and face-to-face travel budgets so that the team stays connected.  </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072193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entury Gothic" charset="0"/>
                <a:ea typeface="Century Gothic" charset="0"/>
                <a:cs typeface="Century Gothic" charset="0"/>
              </a:rPr>
              <a:t>Individual</a:t>
            </a:r>
            <a:r>
              <a:rPr lang="en-US" b="1" baseline="0" dirty="0">
                <a:latin typeface="Century Gothic" charset="0"/>
                <a:ea typeface="Century Gothic" charset="0"/>
                <a:cs typeface="Century Gothic" charset="0"/>
              </a:rPr>
              <a:t> performance incentives should be built around theses primary aspects of our culture. </a:t>
            </a:r>
            <a:endParaRPr lang="en-US" b="1" dirty="0">
              <a:latin typeface="Century Gothic" charset="0"/>
              <a:ea typeface="Century Gothic" charset="0"/>
              <a:cs typeface="Century Gothic" charset="0"/>
            </a:endParaRPr>
          </a:p>
          <a:p>
            <a:endParaRPr lang="en-US" dirty="0">
              <a:latin typeface="Century Gothic" charset="0"/>
              <a:ea typeface="Century Gothic" charset="0"/>
              <a:cs typeface="Century Gothic" charset="0"/>
            </a:endParaRPr>
          </a:p>
          <a:p>
            <a:r>
              <a:rPr lang="en-US" dirty="0">
                <a:latin typeface="Century Gothic" charset="0"/>
                <a:ea typeface="Century Gothic" charset="0"/>
                <a:cs typeface="Century Gothic" charset="0"/>
              </a:rPr>
              <a:t>Outcomes &gt; Output</a:t>
            </a:r>
          </a:p>
          <a:p>
            <a:r>
              <a:rPr lang="en-US" dirty="0">
                <a:latin typeface="Century Gothic" charset="0"/>
                <a:ea typeface="Century Gothic" charset="0"/>
                <a:cs typeface="Century Gothic" charset="0"/>
              </a:rPr>
              <a:t>Business + Technology alignment</a:t>
            </a:r>
          </a:p>
          <a:p>
            <a:r>
              <a:rPr lang="en-US" dirty="0">
                <a:latin typeface="Century Gothic" charset="0"/>
                <a:ea typeface="Century Gothic" charset="0"/>
                <a:cs typeface="Century Gothic" charset="0"/>
              </a:rPr>
              <a:t>Investment approach – teams not projects</a:t>
            </a:r>
          </a:p>
          <a:p>
            <a:r>
              <a:rPr lang="en-US" dirty="0">
                <a:latin typeface="Century Gothic" charset="0"/>
                <a:ea typeface="Century Gothic" charset="0"/>
                <a:cs typeface="Century Gothic" charset="0"/>
              </a:rPr>
              <a:t>Innovative vs Tactical</a:t>
            </a:r>
          </a:p>
          <a:p>
            <a:r>
              <a:rPr lang="en-US" dirty="0">
                <a:latin typeface="Century Gothic" charset="0"/>
                <a:ea typeface="Century Gothic" charset="0"/>
                <a:cs typeface="Century Gothic" charset="0"/>
              </a:rPr>
              <a:t>Small empowered teams</a:t>
            </a:r>
          </a:p>
          <a:p>
            <a:r>
              <a:rPr lang="en-US" dirty="0">
                <a:latin typeface="Century Gothic" charset="0"/>
                <a:ea typeface="Century Gothic" charset="0"/>
                <a:cs typeface="Century Gothic" charset="0"/>
              </a:rPr>
              <a:t>Dojo – Embed and learn</a:t>
            </a:r>
          </a:p>
          <a:p>
            <a:r>
              <a:rPr lang="en-US" dirty="0">
                <a:latin typeface="Century Gothic" charset="0"/>
                <a:ea typeface="Century Gothic" charset="0"/>
                <a:cs typeface="Century Gothic" charset="0"/>
              </a:rPr>
              <a:t>Meetups</a:t>
            </a:r>
          </a:p>
          <a:p>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1910680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session will</a:t>
            </a:r>
            <a:r>
              <a:rPr lang="en-US" baseline="0" dirty="0"/>
              <a:t> include </a:t>
            </a:r>
            <a:r>
              <a:rPr lang="en-US" baseline="0" dirty="0" smtClean="0"/>
              <a:t>~3:45 </a:t>
            </a:r>
            <a:r>
              <a:rPr lang="en-US" baseline="0" dirty="0"/>
              <a:t>minutes of content – give or take 15 minutes.  </a:t>
            </a:r>
          </a:p>
          <a:p>
            <a:endParaRPr lang="en-US" baseline="0" dirty="0"/>
          </a:p>
          <a:p>
            <a:r>
              <a:rPr lang="en-US" baseline="0" dirty="0"/>
              <a:t>Let’s do intro’s – please provide your name, current title, and reason you’re here today.  </a:t>
            </a:r>
          </a:p>
          <a:p>
            <a:endParaRPr lang="en-US" baseline="0" dirty="0"/>
          </a:p>
          <a:p>
            <a:r>
              <a:rPr lang="en-US" baseline="0" dirty="0"/>
              <a:t>&lt;I try to document any specific topics that folks want to cover that aren’t part of the core workshop activities&gt;</a:t>
            </a:r>
          </a:p>
          <a:p>
            <a:endParaRPr lang="en-US" baseline="0" dirty="0"/>
          </a:p>
          <a:p>
            <a:r>
              <a:rPr lang="en-US" baseline="0" dirty="0"/>
              <a:t>&lt;I also create a flip-chart that shows each of the activity deep dives as check boxes so that we check them off as we go – helps them understand where they are in the flow of the workshop and what topics are yet to come.&gt; </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a:t>
            </a:fld>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449723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Reinforce a</a:t>
            </a:r>
            <a:r>
              <a:rPr lang="en-US" baseline="0" dirty="0"/>
              <a:t> few key points that we want them to walk away with.  </a:t>
            </a:r>
          </a:p>
          <a:p>
            <a:endParaRPr lang="en-US" baseline="0" dirty="0"/>
          </a:p>
          <a:p>
            <a:r>
              <a:rPr lang="en-US" baseline="0" dirty="0"/>
              <a:t>Shared Understanding is a critical point to understand – it’s not about one perspective winning, it’s about all perspectives coming together to establish a new one that everyone shares.  Accomplishing Shared Understanding requires deliberate behaviors – and it’s well-worth the effort.  </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26</a:t>
            </a:fld>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4024106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Send</a:t>
            </a:r>
            <a:r>
              <a:rPr lang="en-US" baseline="0" dirty="0"/>
              <a:t> following link (it is customized for your 10/26 class) https://www.surveygizmo.com/s3/3934113/Product-Playbook-Define-Deliver-Workshop-10-26-17  to each attendee.  It consists of 6 questions that should take less than 2 minutes total to complete.  </a:t>
            </a:r>
          </a:p>
          <a:p>
            <a:endParaRPr lang="en-US" baseline="0" dirty="0"/>
          </a:p>
          <a:p>
            <a:r>
              <a:rPr lang="en-US" baseline="0" dirty="0"/>
              <a:t>The things they’ll take back to the team and the continual learning topics are just for them.  You don’t need </a:t>
            </a:r>
            <a:r>
              <a:rPr lang="en-US" baseline="0"/>
              <a:t>to collect them.  </a:t>
            </a: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27</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128009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many of you have leveraged the Playbook so far?  </a:t>
            </a:r>
          </a:p>
          <a:p>
            <a:r>
              <a:rPr lang="en-US" baseline="0" dirty="0"/>
              <a:t>Click into the playbook and show them the basics of how an icon drills into a particular topic just so they understand how it works.  </a:t>
            </a:r>
          </a:p>
          <a:p>
            <a:endParaRPr lang="en-US" baseline="0" dirty="0"/>
          </a:p>
          <a:p>
            <a:r>
              <a:rPr lang="en-US" b="1" baseline="0" dirty="0"/>
              <a:t>Define:</a:t>
            </a:r>
          </a:p>
          <a:p>
            <a:r>
              <a:rPr lang="en-US" baseline="0" dirty="0"/>
              <a:t>In short, Product Definition hasn’t changed much over the past 20 years of application development.  It’s all about getting clear on why we’re here, who we serve, how we measure success, and our initial </a:t>
            </a:r>
            <a:r>
              <a:rPr lang="en-US" baseline="0" dirty="0" err="1"/>
              <a:t>swack</a:t>
            </a:r>
            <a:r>
              <a:rPr lang="en-US" baseline="0" dirty="0"/>
              <a:t> at ideas to accomplish our goals.  We get clear on the assumptions we’re making and articulate what we’re going to need to learn.  </a:t>
            </a:r>
          </a:p>
          <a:p>
            <a:r>
              <a:rPr lang="en-US" baseline="0" dirty="0"/>
              <a:t>The list of ideas we start with is just a set of guesses.  A key tenant of Product is that we assume that we’re wrong until we prove ourselves right.  Not the other way around.  </a:t>
            </a:r>
          </a:p>
          <a:p>
            <a:r>
              <a:rPr lang="en-US" baseline="0" dirty="0"/>
              <a:t>That’s a big culture shift for most teams, but it’s a powerful one.  </a:t>
            </a:r>
          </a:p>
          <a:p>
            <a:endParaRPr lang="en-US" b="1" baseline="0" dirty="0"/>
          </a:p>
          <a:p>
            <a:r>
              <a:rPr lang="en-US" b="1" baseline="0" dirty="0"/>
              <a:t>Discovery </a:t>
            </a:r>
          </a:p>
          <a:p>
            <a:r>
              <a:rPr lang="en-US" b="0" baseline="0" dirty="0"/>
              <a:t>If we believe that our ideas (aka guesses) are wrong until we prove otherwise, we need to establish an approach to (very quickly) test them.  That’s what Product Discovery is all about.  We take each significant idea and run it thru a consistent set of filters with all three product roles (</a:t>
            </a:r>
            <a:r>
              <a:rPr lang="en-US" b="0" baseline="0" dirty="0" err="1"/>
              <a:t>Biz,Tech,UX</a:t>
            </a:r>
            <a:r>
              <a:rPr lang="en-US" b="0" baseline="0" dirty="0"/>
              <a:t>/CX) in order to get a holistic view of an idea and decide together about whether or not we kill the concept or take it forward to delivery.  During Discovery, we expose our end-users / customers directly to our ideas and we learn outside of the code – often without building a thing.  If you’re a recovering Project Manager, Discovery can be thought of as de-risking our ideas.  </a:t>
            </a:r>
          </a:p>
          <a:p>
            <a:endParaRPr lang="en-US" b="0" baseline="0" dirty="0"/>
          </a:p>
          <a:p>
            <a:r>
              <a:rPr lang="en-US" b="0" baseline="0" dirty="0"/>
              <a:t>Our former culture would have assumed that our big ideas are correct and that we should go straight to building.  Building without discovery is THE most expensive (and the slowest) way we can learn.  Low fidelity prototyping is both fast and cheap.  </a:t>
            </a:r>
          </a:p>
          <a:p>
            <a:endParaRPr lang="en-US" b="0" baseline="0" dirty="0"/>
          </a:p>
          <a:p>
            <a:pPr lvl="1"/>
            <a:r>
              <a:rPr lang="en-US" b="1" baseline="0" dirty="0"/>
              <a:t>SIDE NOTES:  </a:t>
            </a:r>
          </a:p>
          <a:p>
            <a:pPr lvl="1"/>
            <a:r>
              <a:rPr lang="en-US" b="0" baseline="0" dirty="0"/>
              <a:t>Skip the Question Backlog – it’s duplicative with the Idea Backlog.  </a:t>
            </a:r>
          </a:p>
          <a:p>
            <a:pPr lvl="1"/>
            <a:r>
              <a:rPr lang="en-US" b="0" baseline="0" dirty="0"/>
              <a:t>Talk about Discovery Prioritization instead of Idea Refinement – better articulates what we’re doing and simplifies the image.  </a:t>
            </a:r>
          </a:p>
          <a:p>
            <a:pPr lvl="1"/>
            <a:r>
              <a:rPr lang="en-US" b="0" baseline="0" dirty="0"/>
              <a:t>Roadmap content is not currently in the Playbook – it will be added soon and we’ll discuss today</a:t>
            </a:r>
          </a:p>
          <a:p>
            <a:endParaRPr lang="en-US" b="0" baseline="0" dirty="0"/>
          </a:p>
          <a:p>
            <a:r>
              <a:rPr lang="en-US" b="1" baseline="0" dirty="0"/>
              <a:t>Delivery </a:t>
            </a:r>
          </a:p>
          <a:p>
            <a:r>
              <a:rPr lang="en-US" b="0" baseline="0" dirty="0"/>
              <a:t>We won’t be talking about the mechanics of Scrum or the DevOps technical best practices that are called out within the Deliver section of the Playbook.  If you have interest in these topics, dive on into the playbook when you’re back in the wild.  </a:t>
            </a:r>
          </a:p>
          <a:p>
            <a:endParaRPr lang="en-US" b="0" baseline="0" dirty="0"/>
          </a:p>
          <a:p>
            <a:r>
              <a:rPr lang="en-US" b="1" baseline="0" dirty="0"/>
              <a:t>Assess</a:t>
            </a:r>
            <a:endParaRPr lang="en-US" b="0" baseline="0" dirty="0"/>
          </a:p>
          <a:p>
            <a:r>
              <a:rPr lang="en-US" b="0" baseline="0" dirty="0"/>
              <a:t>If you established some clear metrics within your Product Objectives and Key Results (aka success measures), you use them to measure whether or not the capabilities you decided to deliver are actually achieving their desired outcomes.  No longer will you measure success by tracking the number of stories you complete.  Instead, you’ll assess your success based on the business outcomes of the work that you have completed.  The goal is to deliver as little as possible in order to achieve your desired outcomes.  Regardless of the outcomes of the work you deliver, you can use both the operational and user-centric metrics that you monitor to drive new product ideas and to inform ongoing discovery work.  </a:t>
            </a:r>
          </a:p>
          <a:p>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27561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 Separate Breakout Rooms</a:t>
            </a:r>
            <a:r>
              <a:rPr lang="en-US" baseline="0" dirty="0" smtClean="0"/>
              <a:t> (One for Define and one for Discover) let people go through the Product play book, click each topic and try to understand it. </a:t>
            </a:r>
            <a:endParaRPr lang="en-US" dirty="0"/>
          </a:p>
        </p:txBody>
      </p:sp>
    </p:spTree>
    <p:extLst>
      <p:ext uri="{BB962C8B-B14F-4D97-AF65-F5344CB8AC3E}">
        <p14:creationId xmlns:p14="http://schemas.microsoft.com/office/powerpoint/2010/main" val="2935784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en-US" baseline="0" dirty="0"/>
              <a:t> you workshop participants pair up and talk about their most memorable meal.  </a:t>
            </a:r>
          </a:p>
          <a:p>
            <a:endParaRPr lang="en-US" baseline="0" dirty="0"/>
          </a:p>
          <a:p>
            <a:r>
              <a:rPr lang="en-US" baseline="0" dirty="0"/>
              <a:t>First person takes 3 minutes, then they switch and 2</a:t>
            </a:r>
            <a:r>
              <a:rPr lang="en-US" baseline="30000" dirty="0"/>
              <a:t>nd</a:t>
            </a:r>
            <a:r>
              <a:rPr lang="en-US" baseline="0" dirty="0"/>
              <a:t> person goes for 3 minutes (take turns interviewing each other) </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620614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a:t>
            </a:r>
            <a:r>
              <a:rPr lang="en-US" baseline="0" dirty="0"/>
              <a:t> minute exercise – prep for an interview that you’ll conduct when you get back to the wild.  </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386584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is critical for you to understand.  </a:t>
            </a:r>
          </a:p>
          <a:p>
            <a:endParaRPr lang="en-US" baseline="0" dirty="0"/>
          </a:p>
          <a:p>
            <a:r>
              <a:rPr lang="en-US" baseline="0" dirty="0"/>
              <a:t>Interviewing is NOT showing something you built for them and asking them if they like it.  </a:t>
            </a:r>
          </a:p>
          <a:p>
            <a:r>
              <a:rPr lang="en-US" baseline="0" dirty="0"/>
              <a:t>You need to start by focusing on nothing but your user and ensuring that you understand the problem space.   You need to validate whether or not the problem you are trying to solve is actually important enough to invest in.  </a:t>
            </a:r>
          </a:p>
          <a:p>
            <a:endParaRPr lang="en-US" baseline="0" dirty="0"/>
          </a:p>
          <a:p>
            <a:r>
              <a:rPr lang="en-US" baseline="0" dirty="0"/>
              <a:t>Once you have done so, you can slowly start to introduce potential solutions to the problem.  </a:t>
            </a:r>
          </a:p>
          <a:p>
            <a:endParaRPr lang="en-US" baseline="0" dirty="0"/>
          </a:p>
          <a:p>
            <a:r>
              <a:rPr lang="en-US" baseline="0" dirty="0"/>
              <a:t>For today’s purposes:</a:t>
            </a:r>
          </a:p>
          <a:p>
            <a:pPr marL="171450" indent="-171450">
              <a:buFont typeface="Arial" panose="020B0604020202020204" pitchFamily="34" charset="0"/>
              <a:buChar char="•"/>
            </a:pPr>
            <a:r>
              <a:rPr lang="en-US" baseline="0" dirty="0"/>
              <a:t>Assume that the Product Venn will interview an individual customer</a:t>
            </a:r>
          </a:p>
          <a:p>
            <a:pPr marL="171450" indent="-171450">
              <a:buFont typeface="Arial" panose="020B0604020202020204" pitchFamily="34" charset="0"/>
              <a:buChar char="•"/>
            </a:pPr>
            <a:r>
              <a:rPr lang="en-US" baseline="0" dirty="0"/>
              <a:t>Focus groups have value, but they tend to create group think.  During Discovery, we want you to interview individuals, not groups. </a:t>
            </a:r>
          </a:p>
          <a:p>
            <a:pPr marL="0" indent="0">
              <a:buFont typeface="Arial" panose="020B0604020202020204" pitchFamily="34" charset="0"/>
              <a:buNone/>
            </a:pPr>
            <a:endParaRPr lang="en-US" baseline="0" dirty="0"/>
          </a:p>
          <a:p>
            <a:r>
              <a:rPr lang="en-US" baseline="0" dirty="0"/>
              <a:t>The book image is a link to the Interviewing Primer with tactical content from Cindy Alvarez.  Switch over to that deck and review its contents.  </a:t>
            </a:r>
            <a:endParaRPr lang="en-US"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68262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ways to capture the findings you get</a:t>
            </a:r>
            <a:r>
              <a:rPr lang="en-US" baseline="0" dirty="0"/>
              <a:t> from your interviews.  </a:t>
            </a:r>
          </a:p>
          <a:p>
            <a:endParaRPr lang="en-US" baseline="0" dirty="0"/>
          </a:p>
          <a:p>
            <a:r>
              <a:rPr lang="en-US" b="1" baseline="0" dirty="0"/>
              <a:t>The slightly misnamed 2x2 is the most common form </a:t>
            </a:r>
            <a:r>
              <a:rPr lang="en-US" baseline="0" dirty="0"/>
              <a:t>you’ll use for 1-on-1 interviews.  The template is easy to create and, if you use large flipchart paper, you’ll be able to use sticky notes to document your findings (and either post the whole flipchart or take a photo of it and print it out on 8.5 x 11 paper with the others) </a:t>
            </a:r>
          </a:p>
          <a:p>
            <a:endParaRPr lang="en-US" baseline="0" dirty="0"/>
          </a:p>
          <a:p>
            <a:r>
              <a:rPr lang="en-US" baseline="0" dirty="0"/>
              <a:t>Summarize your interview learnings as soon as possible after the interview.  </a:t>
            </a:r>
          </a:p>
          <a:p>
            <a:r>
              <a:rPr lang="en-US" baseline="0" dirty="0"/>
              <a:t>Leave space between each of your interviews so that you can debrief as a team</a:t>
            </a:r>
          </a:p>
          <a:p>
            <a:endParaRPr lang="en-US" baseline="0" dirty="0"/>
          </a:p>
          <a:p>
            <a:endParaRPr lang="en-US" baseline="0" dirty="0"/>
          </a:p>
          <a:p>
            <a:r>
              <a:rPr lang="en-US" b="1" baseline="0" dirty="0"/>
              <a:t>The Empathy Map </a:t>
            </a:r>
            <a:r>
              <a:rPr lang="en-US" baseline="0" dirty="0"/>
              <a:t>is awesome when you are observing someone use your product within their own working environment (highly recommended best practice) – it enables you to capture the context of their situation so that you aren’t making the mistake of gathering feedback about your product in a vacuum.  </a:t>
            </a:r>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3585759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have done personas for your product?   (75% of hands will go up) </a:t>
            </a:r>
          </a:p>
          <a:p>
            <a:r>
              <a:rPr lang="en-US" dirty="0"/>
              <a:t>How many of you use</a:t>
            </a:r>
            <a:r>
              <a:rPr lang="en-US" baseline="0" dirty="0"/>
              <a:t> your personas from day-to-day?  (~1 hand will go up) </a:t>
            </a:r>
          </a:p>
          <a:p>
            <a:endParaRPr lang="en-US" baseline="0" dirty="0"/>
          </a:p>
          <a:p>
            <a:r>
              <a:rPr lang="en-US" baseline="0" dirty="0"/>
              <a:t>Personas, when done well, are tools that can truly drive value for the entire life cycle of a product – they allow you to represent a group of users as an individual that you can have empathy for.  </a:t>
            </a:r>
          </a:p>
          <a:p>
            <a:endParaRPr lang="en-US" baseline="0" dirty="0"/>
          </a:p>
          <a:p>
            <a:r>
              <a:rPr lang="en-US" baseline="0" dirty="0"/>
              <a:t>There are several structures you can use to generate personas – the key thing to remember is that they are all about enabling your entire team to gain empathy for your customers.  The format that we’ll use today will have 5 sections:</a:t>
            </a:r>
          </a:p>
          <a:p>
            <a:endParaRPr lang="en-US" baseline="0" dirty="0"/>
          </a:p>
          <a:p>
            <a:pPr marL="171450" indent="-171450">
              <a:buFont typeface="Arial" panose="020B0604020202020204" pitchFamily="34" charset="0"/>
              <a:buChar char="•"/>
            </a:pPr>
            <a:r>
              <a:rPr lang="en-US" baseline="0" dirty="0"/>
              <a:t>Image – after you complete the other four sections, either draw or go nab a stock image that you feel best personifies your user</a:t>
            </a:r>
          </a:p>
          <a:p>
            <a:pPr marL="171450" indent="-171450">
              <a:buFont typeface="Arial" panose="020B0604020202020204" pitchFamily="34" charset="0"/>
              <a:buChar char="•"/>
            </a:pPr>
            <a:r>
              <a:rPr lang="en-US" baseline="0" dirty="0"/>
              <a:t>Name/Context – who is this person?  What type of a person are they?  What is the context for why these folks use your product? </a:t>
            </a:r>
          </a:p>
          <a:p>
            <a:pPr marL="171450" indent="-171450">
              <a:buFont typeface="Arial" panose="020B0604020202020204" pitchFamily="34" charset="0"/>
              <a:buChar char="•"/>
            </a:pPr>
            <a:r>
              <a:rPr lang="en-US" baseline="0" dirty="0"/>
              <a:t>Goals/Problems – what are they trying to accomplish with your product?</a:t>
            </a:r>
          </a:p>
          <a:p>
            <a:pPr marL="171450" indent="-171450">
              <a:buFont typeface="Arial" panose="020B0604020202020204" pitchFamily="34" charset="0"/>
              <a:buChar char="•"/>
            </a:pPr>
            <a:r>
              <a:rPr lang="en-US" baseline="0" dirty="0"/>
              <a:t>Value We Bring – how are proposing to help them accomplish those goals/fix those problems?</a:t>
            </a:r>
          </a:p>
          <a:p>
            <a:pPr marL="171450" indent="-171450">
              <a:buFont typeface="Arial" panose="020B0604020202020204" pitchFamily="34" charset="0"/>
              <a:buChar char="•"/>
            </a:pPr>
            <a:r>
              <a:rPr lang="en-US" baseline="0" dirty="0"/>
              <a:t>What We Need to Learn – what do we need to validate with them?  What else do we need to learn about them? </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That last section is where much of the value of the persona comes from – if you have a hearty group of items to validate with your users, you have ammo to create a learning plan that can be incorporated into customer interviews and product discovery work.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Take 10 minutes and create a persona of your most important customer.  </a:t>
            </a:r>
          </a:p>
          <a:p>
            <a:pPr marL="0" indent="0">
              <a:buFont typeface="Arial" panose="020B0604020202020204" pitchFamily="34" charset="0"/>
              <a:buNone/>
            </a:pPr>
            <a:endParaRPr lang="en-US" baseline="0" dirty="0"/>
          </a:p>
          <a:p>
            <a:r>
              <a:rPr lang="en-US" baseline="0" dirty="0"/>
              <a:t>When the 10 minutes is up, talk thru the following observations:</a:t>
            </a:r>
          </a:p>
          <a:p>
            <a:pPr marL="171450" indent="-171450">
              <a:buFont typeface="Arial" panose="020B0604020202020204" pitchFamily="34" charset="0"/>
              <a:buChar char="•"/>
            </a:pPr>
            <a:r>
              <a:rPr lang="en-US" baseline="0" dirty="0"/>
              <a:t>What was easy?</a:t>
            </a:r>
          </a:p>
          <a:p>
            <a:pPr marL="171450" indent="-171450">
              <a:buFont typeface="Arial" panose="020B0604020202020204" pitchFamily="34" charset="0"/>
              <a:buChar char="•"/>
            </a:pPr>
            <a:r>
              <a:rPr lang="en-US" baseline="0" dirty="0"/>
              <a:t>What was difficult?</a:t>
            </a:r>
          </a:p>
          <a:p>
            <a:pPr marL="171450" indent="-171450">
              <a:buFont typeface="Arial" panose="020B0604020202020204" pitchFamily="34" charset="0"/>
              <a:buChar char="•"/>
            </a:pPr>
            <a:r>
              <a:rPr lang="en-US" baseline="0" dirty="0"/>
              <a:t>How confident are you with the contents you created?</a:t>
            </a:r>
          </a:p>
          <a:p>
            <a:pPr marL="171450" indent="-171450">
              <a:buFont typeface="Arial" panose="020B0604020202020204" pitchFamily="34" charset="0"/>
              <a:buChar char="•"/>
            </a:pPr>
            <a:r>
              <a:rPr lang="en-US" baseline="0" dirty="0"/>
              <a:t>How will you increase your confidence (validate/turn assumptions into facts, etc.)</a:t>
            </a:r>
          </a:p>
          <a:p>
            <a:pPr marL="171450" indent="-171450">
              <a:buFont typeface="Arial" panose="020B0604020202020204" pitchFamily="34" charset="0"/>
              <a:buChar char="•"/>
            </a:pPr>
            <a:r>
              <a:rPr lang="en-US" baseline="0" dirty="0"/>
              <a:t>How can you ensure that this persona doesn’t get added to SharePoint and starts collecting virtual dust?</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00A2DF60-43E5-F141-974F-5966E043B30D}" type="slidenum">
              <a:rPr kumimoji="0" lang="en-US" sz="5000" b="0" i="0" u="none" strike="noStrike" kern="0" cap="none" spc="0" normalizeH="0" baseline="0" noProof="0" smtClean="0">
                <a:ln>
                  <a:noFill/>
                </a:ln>
                <a:solidFill>
                  <a:srgbClr val="000000"/>
                </a:solidFill>
                <a:effectLst/>
                <a:uLnTx/>
                <a:uFillTx/>
                <a:latin typeface="Helvetica Light"/>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
        <p:nvSpPr>
          <p:cNvPr id="5" name="Footer Placeholder 4"/>
          <p:cNvSpPr>
            <a:spLocks noGrp="1"/>
          </p:cNvSpPr>
          <p:nvPr>
            <p:ph type="ftr" sz="quarter" idx="11"/>
          </p:nvPr>
        </p:nvSpPr>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5000" b="0" i="0" u="none" strike="noStrike" kern="0" cap="none" spc="0" normalizeH="0" baseline="0" noProof="0">
              <a:ln>
                <a:noFill/>
              </a:ln>
              <a:solidFill>
                <a:srgbClr val="000000"/>
              </a:solidFill>
              <a:effectLst/>
              <a:uLnTx/>
              <a:uFillTx/>
              <a:latin typeface="Helvetica Light"/>
              <a:sym typeface="Helvetica Light"/>
            </a:endParaRPr>
          </a:p>
        </p:txBody>
      </p:sp>
    </p:spTree>
    <p:extLst>
      <p:ext uri="{BB962C8B-B14F-4D97-AF65-F5344CB8AC3E}">
        <p14:creationId xmlns:p14="http://schemas.microsoft.com/office/powerpoint/2010/main" val="772460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amp; Subtitle">
    <p:bg>
      <p:bgPr>
        <a:solidFill>
          <a:srgbClr val="CC0000"/>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49FB921-E15F-F34D-A911-D70B4F278E59}"/>
              </a:ext>
            </a:extLst>
          </p:cNvPr>
          <p:cNvSpPr>
            <a:spLocks noGrp="1"/>
          </p:cNvSpPr>
          <p:nvPr>
            <p:ph type="pic" sz="quarter" idx="12"/>
          </p:nvPr>
        </p:nvSpPr>
        <p:spPr>
          <a:xfrm>
            <a:off x="8601075" y="0"/>
            <a:ext cx="15782925" cy="11472863"/>
          </a:xfrm>
        </p:spPr>
        <p:txBody>
          <a:bodyPr/>
          <a:lstStyle/>
          <a:p>
            <a:r>
              <a:rPr lang="en-US"/>
              <a:t>Click icon to add picture</a:t>
            </a:r>
          </a:p>
        </p:txBody>
      </p:sp>
      <p:sp>
        <p:nvSpPr>
          <p:cNvPr id="6" name="Rectangle">
            <a:extLst>
              <a:ext uri="{FF2B5EF4-FFF2-40B4-BE49-F238E27FC236}">
                <a16:creationId xmlns:a16="http://schemas.microsoft.com/office/drawing/2014/main" id="{130F11EE-030C-0840-8DEB-22EDF14FF854}"/>
              </a:ext>
            </a:extLst>
          </p:cNvPr>
          <p:cNvSpPr/>
          <p:nvPr userDrawn="1"/>
        </p:nvSpPr>
        <p:spPr>
          <a:xfrm>
            <a:off x="1" y="11442700"/>
            <a:ext cx="24384000" cy="1625600"/>
          </a:xfrm>
          <a:prstGeom prst="rect">
            <a:avLst/>
          </a:prstGeom>
          <a:solidFill>
            <a:srgbClr val="797979"/>
          </a:solidFill>
          <a:ln w="12700">
            <a:miter lim="400000"/>
          </a:ln>
        </p:spPr>
        <p:txBody>
          <a:bodyPr lIns="50800" tIns="50800" rIns="50800" bIns="50800" anchor="ctr"/>
          <a:lstStyle/>
          <a:p>
            <a:pPr>
              <a:defRPr sz="3200">
                <a:solidFill>
                  <a:srgbClr val="FFFFFF"/>
                </a:solidFill>
              </a:defRPr>
            </a:pPr>
            <a:endParaRPr/>
          </a:p>
        </p:txBody>
      </p:sp>
      <p:sp>
        <p:nvSpPr>
          <p:cNvPr id="3" name="Text Placeholder 2">
            <a:extLst>
              <a:ext uri="{FF2B5EF4-FFF2-40B4-BE49-F238E27FC236}">
                <a16:creationId xmlns:a16="http://schemas.microsoft.com/office/drawing/2014/main" id="{363AC373-D7BB-E649-9178-23DF94D108E7}"/>
              </a:ext>
            </a:extLst>
          </p:cNvPr>
          <p:cNvSpPr>
            <a:spLocks noGrp="1"/>
          </p:cNvSpPr>
          <p:nvPr>
            <p:ph type="body" sz="quarter" idx="10" hasCustomPrompt="1"/>
          </p:nvPr>
        </p:nvSpPr>
        <p:spPr>
          <a:xfrm>
            <a:off x="304801" y="11784012"/>
            <a:ext cx="23774400" cy="942975"/>
          </a:xfrm>
          <a:ln>
            <a:noFill/>
          </a:ln>
        </p:spPr>
        <p:txBody>
          <a:bodyPr/>
          <a:lstStyle>
            <a:lvl1pPr marL="0" indent="0">
              <a:buNone/>
              <a:defRPr b="1">
                <a:solidFill>
                  <a:schemeClr val="bg1"/>
                </a:solidFill>
                <a:latin typeface="Helvetica" pitchFamily="2" charset="0"/>
              </a:defRPr>
            </a:lvl1pPr>
          </a:lstStyle>
          <a:p>
            <a:pPr lvl="0"/>
            <a:r>
              <a:rPr lang="en-US" dirty="0"/>
              <a:t>Title</a:t>
            </a:r>
          </a:p>
        </p:txBody>
      </p:sp>
      <p:sp>
        <p:nvSpPr>
          <p:cNvPr id="9" name="Picture Placeholder 8">
            <a:extLst>
              <a:ext uri="{FF2B5EF4-FFF2-40B4-BE49-F238E27FC236}">
                <a16:creationId xmlns:a16="http://schemas.microsoft.com/office/drawing/2014/main" id="{2CCB1794-9C4F-624D-A2C0-63FC94A75361}"/>
              </a:ext>
            </a:extLst>
          </p:cNvPr>
          <p:cNvSpPr>
            <a:spLocks noGrp="1"/>
          </p:cNvSpPr>
          <p:nvPr>
            <p:ph type="pic" sz="quarter" idx="11"/>
          </p:nvPr>
        </p:nvSpPr>
        <p:spPr>
          <a:xfrm>
            <a:off x="1068768" y="2636043"/>
            <a:ext cx="6462712" cy="6200775"/>
          </a:xfrm>
        </p:spPr>
        <p:txBody>
          <a:bodyPr/>
          <a:lstStyle/>
          <a:p>
            <a:r>
              <a:rPr lang="en-US"/>
              <a:t>Click icon to add picture</a:t>
            </a:r>
            <a:endParaRPr lang="en-US" dirty="0"/>
          </a:p>
        </p:txBody>
      </p:sp>
    </p:spTree>
    <p:extLst>
      <p:ext uri="{BB962C8B-B14F-4D97-AF65-F5344CB8AC3E}">
        <p14:creationId xmlns:p14="http://schemas.microsoft.com/office/powerpoint/2010/main" val="3680220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1985B-0010-6648-ACB0-E8338D4EB68C}"/>
              </a:ext>
            </a:extLst>
          </p:cNvPr>
          <p:cNvSpPr/>
          <p:nvPr userDrawn="1"/>
        </p:nvSpPr>
        <p:spPr>
          <a:xfrm>
            <a:off x="-1498" y="0"/>
            <a:ext cx="4499372" cy="13716000"/>
          </a:xfrm>
          <a:prstGeom prst="rect">
            <a:avLst/>
          </a:prstGeom>
          <a:solidFill>
            <a:srgbClr val="CC00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7" name="pasted-image.png">
            <a:extLst>
              <a:ext uri="{FF2B5EF4-FFF2-40B4-BE49-F238E27FC236}">
                <a16:creationId xmlns:a16="http://schemas.microsoft.com/office/drawing/2014/main" id="{ED9A9D6B-72E4-4D43-8C90-7CFC2BBEE5F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1896" y="430356"/>
            <a:ext cx="2972584" cy="2761626"/>
          </a:xfrm>
          <a:prstGeom prst="rect">
            <a:avLst/>
          </a:prstGeom>
          <a:ln w="12700">
            <a:miter lim="400000"/>
          </a:ln>
        </p:spPr>
      </p:pic>
      <p:sp>
        <p:nvSpPr>
          <p:cNvPr id="8" name="TextBox 7">
            <a:extLst>
              <a:ext uri="{FF2B5EF4-FFF2-40B4-BE49-F238E27FC236}">
                <a16:creationId xmlns:a16="http://schemas.microsoft.com/office/drawing/2014/main" id="{2BACAC8A-E2CC-094C-A020-D24FBC5E3CB7}"/>
              </a:ext>
            </a:extLst>
          </p:cNvPr>
          <p:cNvSpPr txBox="1"/>
          <p:nvPr userDrawn="1"/>
        </p:nvSpPr>
        <p:spPr>
          <a:xfrm>
            <a:off x="173444" y="12721927"/>
            <a:ext cx="415248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chemeClr val="bg1"/>
                </a:solidFill>
                <a:effectLst/>
                <a:uFillTx/>
                <a:latin typeface="Helvetica" pitchFamily="2" charset="0"/>
                <a:ea typeface="+mn-ea"/>
                <a:cs typeface="+mn-cs"/>
                <a:sym typeface="Helvetica Light"/>
              </a:rPr>
              <a:t>dojo.target.com</a:t>
            </a:r>
          </a:p>
        </p:txBody>
      </p:sp>
      <p:sp>
        <p:nvSpPr>
          <p:cNvPr id="9" name="Text Placeholder 8">
            <a:extLst>
              <a:ext uri="{FF2B5EF4-FFF2-40B4-BE49-F238E27FC236}">
                <a16:creationId xmlns:a16="http://schemas.microsoft.com/office/drawing/2014/main" id="{0D9FBBEC-EE67-6C4C-B755-997D80C2332D}"/>
              </a:ext>
            </a:extLst>
          </p:cNvPr>
          <p:cNvSpPr>
            <a:spLocks noGrp="1"/>
          </p:cNvSpPr>
          <p:nvPr>
            <p:ph type="body" sz="quarter" idx="10"/>
          </p:nvPr>
        </p:nvSpPr>
        <p:spPr>
          <a:xfrm>
            <a:off x="173444" y="4200524"/>
            <a:ext cx="4152484" cy="3600451"/>
          </a:xfrm>
          <a:noFill/>
          <a:ln>
            <a:noFill/>
          </a:ln>
        </p:spPr>
        <p:txBody>
          <a:bodyPr anchor="t"/>
          <a:lstStyle>
            <a:lvl1pPr marL="0" indent="0">
              <a:buNone/>
              <a:defRPr b="1">
                <a:solidFill>
                  <a:schemeClr val="bg1"/>
                </a:solidFill>
                <a:latin typeface="Helvetica"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A56081ED-44F1-5747-BE2D-EA45B9B1D505}"/>
              </a:ext>
            </a:extLst>
          </p:cNvPr>
          <p:cNvCxnSpPr/>
          <p:nvPr userDrawn="1"/>
        </p:nvCxnSpPr>
        <p:spPr>
          <a:xfrm>
            <a:off x="173444" y="3696254"/>
            <a:ext cx="4152484" cy="0"/>
          </a:xfrm>
          <a:prstGeom prst="line">
            <a:avLst/>
          </a:prstGeom>
          <a:noFill/>
          <a:ln w="635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993031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413916-C8E5-7643-B8DF-13880D659416}"/>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1E0129-C72F-4649-B10E-4BECBE46747D}"/>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9F8B3-3E62-E34D-8A5C-DBC6B45750F3}"/>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B459D58-C1C1-DB4E-9A21-E0BDA71BDCC8}" type="datetimeFigureOut">
              <a:rPr lang="en-US" smtClean="0"/>
              <a:t>5/18/2020</a:t>
            </a:fld>
            <a:endParaRPr lang="en-US"/>
          </a:p>
        </p:txBody>
      </p:sp>
      <p:sp>
        <p:nvSpPr>
          <p:cNvPr id="5" name="Footer Placeholder 4">
            <a:extLst>
              <a:ext uri="{FF2B5EF4-FFF2-40B4-BE49-F238E27FC236}">
                <a16:creationId xmlns:a16="http://schemas.microsoft.com/office/drawing/2014/main" id="{AA752DE4-55BA-2249-89CB-F6E43A848824}"/>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111BDF-86B3-A04D-A00B-DD70D1AE9FE6}"/>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427686298"/>
      </p:ext>
    </p:extLst>
  </p:cSld>
  <p:clrMap bg1="lt1" tx1="dk1" bg2="lt2" tx2="dk2" accent1="accent1" accent2="accent2" accent3="accent3" accent4="accent4" accent5="accent5" accent6="accent6" hlink="hlink" folHlink="folHlink"/>
  <p:sldLayoutIdLst>
    <p:sldLayoutId id="2147483717" r:id="rId1"/>
    <p:sldLayoutId id="2147483718" r:id="rId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hyperlink" Target="http://itgtcollab.target.com/sites/AgileTarget/Product%20Playbook%20Working%20Content/Personas.doc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jTageuhPfA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ages.git.target.com/coaching/playbooks/product-playbook/"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itgtcollab.target.com/sites/ProductMangement/Shared%20Documents/Interviewing%20Primer.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Rectangle"/>
          <p:cNvSpPr/>
          <p:nvPr/>
        </p:nvSpPr>
        <p:spPr>
          <a:xfrm>
            <a:off x="0" y="10660063"/>
            <a:ext cx="24384000" cy="1625600"/>
          </a:xfrm>
          <a:prstGeom prst="rect">
            <a:avLst/>
          </a:prstGeom>
          <a:solidFill>
            <a:srgbClr val="797979"/>
          </a:solidFill>
          <a:ln w="12700">
            <a:miter lim="400000"/>
          </a:ln>
        </p:spPr>
        <p:txBody>
          <a:bodyPr lIns="50800" tIns="50800" rIns="50800" bIns="50800" anchor="ctr"/>
          <a:lstStyle/>
          <a:p>
            <a:pPr>
              <a:defRPr sz="3200">
                <a:solidFill>
                  <a:srgbClr val="FFFFFF"/>
                </a:solidFill>
              </a:defRPr>
            </a:pPr>
            <a:endParaRPr dirty="0"/>
          </a:p>
        </p:txBody>
      </p:sp>
      <p:sp>
        <p:nvSpPr>
          <p:cNvPr id="140" name="Evolving Beyond Immersive Learning"/>
          <p:cNvSpPr txBox="1"/>
          <p:nvPr/>
        </p:nvSpPr>
        <p:spPr>
          <a:xfrm>
            <a:off x="12335798" y="11846775"/>
            <a:ext cx="102656"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100" b="1">
                <a:solidFill>
                  <a:srgbClr val="FFFFFF"/>
                </a:solidFill>
                <a:latin typeface="Helvetica"/>
                <a:ea typeface="Helvetica"/>
                <a:cs typeface="Helvetica"/>
                <a:sym typeface="Helvetica"/>
              </a:defRPr>
            </a:lvl1pPr>
          </a:lstStyle>
          <a:p>
            <a:endParaRPr sz="5400" dirty="0"/>
          </a:p>
        </p:txBody>
      </p:sp>
      <p:sp>
        <p:nvSpPr>
          <p:cNvPr id="2" name="Text Placeholder 1">
            <a:extLst>
              <a:ext uri="{FF2B5EF4-FFF2-40B4-BE49-F238E27FC236}">
                <a16:creationId xmlns:a16="http://schemas.microsoft.com/office/drawing/2014/main" id="{4F1ECA14-4F12-5244-8C98-55DDC759F66A}"/>
              </a:ext>
            </a:extLst>
          </p:cNvPr>
          <p:cNvSpPr>
            <a:spLocks noGrp="1"/>
          </p:cNvSpPr>
          <p:nvPr>
            <p:ph type="body" sz="quarter" idx="10"/>
          </p:nvPr>
        </p:nvSpPr>
        <p:spPr/>
        <p:txBody>
          <a:bodyPr/>
          <a:lstStyle/>
          <a:p>
            <a:r>
              <a:rPr lang="en-US" dirty="0" smtClean="0"/>
              <a:t>Product Define &amp; Discover</a:t>
            </a:r>
            <a:endParaRPr lang="en-US" dirty="0"/>
          </a:p>
        </p:txBody>
      </p:sp>
      <p:pic>
        <p:nvPicPr>
          <p:cNvPr id="6" name="Picture Placeholder 5">
            <a:extLst>
              <a:ext uri="{FF2B5EF4-FFF2-40B4-BE49-F238E27FC236}">
                <a16:creationId xmlns:a16="http://schemas.microsoft.com/office/drawing/2014/main" id="{862B5B0E-6DDD-FD48-B51E-710BBD5816D0}"/>
              </a:ext>
            </a:extLst>
          </p:cNvPr>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l="1586" r="1586"/>
          <a:stretch>
            <a:fillRect/>
          </a:stretch>
        </p:blipFill>
        <p:spPr/>
      </p:pic>
    </p:spTree>
    <p:extLst>
      <p:ext uri="{BB962C8B-B14F-4D97-AF65-F5344CB8AC3E}">
        <p14:creationId xmlns:p14="http://schemas.microsoft.com/office/powerpoint/2010/main" val="38194683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16028" y="298450"/>
            <a:ext cx="19463172" cy="1323975"/>
          </a:xfrm>
          <a:prstGeom prst="rect">
            <a:avLst/>
          </a:prstGeom>
        </p:spPr>
        <p:txBody>
          <a:bodyPr>
            <a:normAutofit/>
          </a:bodyPr>
          <a:lstStyle/>
          <a:p>
            <a:r>
              <a:rPr lang="en-US" dirty="0" smtClean="0">
                <a:solidFill>
                  <a:srgbClr val="C00000"/>
                </a:solidFill>
              </a:rPr>
              <a:t>Personas</a:t>
            </a:r>
            <a:endParaRPr lang="en-US" dirty="0">
              <a:solidFill>
                <a:srgbClr val="C00000"/>
              </a:solidFill>
            </a:endParaRPr>
          </a:p>
        </p:txBody>
      </p:sp>
      <p:pic>
        <p:nvPicPr>
          <p:cNvPr id="8194" name="Picture 2" descr="Image result for ben kingsley as gand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0966" y="2987040"/>
            <a:ext cx="8679476" cy="86794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ben kingsley as gandh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4746" y="2987040"/>
            <a:ext cx="8801396" cy="88013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463459" y="8671388"/>
            <a:ext cx="1414169" cy="1631216"/>
          </a:xfrm>
          <a:prstGeom prst="rect">
            <a:avLst/>
          </a:prstGeom>
          <a:noFill/>
        </p:spPr>
        <p:txBody>
          <a:bodyPr wrap="none" rtlCol="0">
            <a:spAutoFit/>
          </a:bodyPr>
          <a:lstStyle/>
          <a:p>
            <a:r>
              <a:rPr lang="en-US" sz="10000" dirty="0">
                <a:latin typeface="Calibri" panose="020F0502020204030204"/>
              </a:rPr>
              <a:t>Vs</a:t>
            </a:r>
          </a:p>
        </p:txBody>
      </p:sp>
    </p:spTree>
    <p:extLst>
      <p:ext uri="{BB962C8B-B14F-4D97-AF65-F5344CB8AC3E}">
        <p14:creationId xmlns:p14="http://schemas.microsoft.com/office/powerpoint/2010/main" val="1688272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68082" y="279400"/>
            <a:ext cx="18917592" cy="2651125"/>
          </a:xfrm>
          <a:prstGeom prst="rect">
            <a:avLst/>
          </a:prstGeom>
        </p:spPr>
        <p:txBody>
          <a:bodyPr/>
          <a:lstStyle/>
          <a:p>
            <a:r>
              <a:rPr lang="en-US" dirty="0" smtClean="0">
                <a:solidFill>
                  <a:srgbClr val="C00000"/>
                </a:solidFill>
              </a:rPr>
              <a:t>Personas – Who? Why? What?</a:t>
            </a:r>
            <a:endParaRPr lang="en-US" dirty="0">
              <a:solidFill>
                <a:srgbClr val="C00000"/>
              </a:solidFill>
            </a:endParaRPr>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8082" y="4990216"/>
            <a:ext cx="6058784" cy="60587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ollege student in a retail stor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97486" y="4990216"/>
            <a:ext cx="6058784" cy="605878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Singles men in a retail stor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626890" y="4990216"/>
            <a:ext cx="6058784" cy="6058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86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2"/>
                                        </p:tgtEl>
                                        <p:attrNameLst>
                                          <p:attrName>style.visibility</p:attrName>
                                        </p:attrNameLst>
                                      </p:cBhvr>
                                      <p:to>
                                        <p:strVal val="visible"/>
                                      </p:to>
                                    </p:set>
                                    <p:anim calcmode="lin" valueType="num">
                                      <p:cBhvr additive="base">
                                        <p:cTn id="13" dur="500" fill="hold"/>
                                        <p:tgtEl>
                                          <p:spTgt spid="7172"/>
                                        </p:tgtEl>
                                        <p:attrNameLst>
                                          <p:attrName>ppt_x</p:attrName>
                                        </p:attrNameLst>
                                      </p:cBhvr>
                                      <p:tavLst>
                                        <p:tav tm="0">
                                          <p:val>
                                            <p:strVal val="#ppt_x"/>
                                          </p:val>
                                        </p:tav>
                                        <p:tav tm="100000">
                                          <p:val>
                                            <p:strVal val="#ppt_x"/>
                                          </p:val>
                                        </p:tav>
                                      </p:tavLst>
                                    </p:anim>
                                    <p:anim calcmode="lin" valueType="num">
                                      <p:cBhvr additive="base">
                                        <p:cTn id="14"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anim calcmode="lin" valueType="num">
                                      <p:cBhvr additive="base">
                                        <p:cTn id="19" dur="500" fill="hold"/>
                                        <p:tgtEl>
                                          <p:spTgt spid="7174"/>
                                        </p:tgtEl>
                                        <p:attrNameLst>
                                          <p:attrName>ppt_x</p:attrName>
                                        </p:attrNameLst>
                                      </p:cBhvr>
                                      <p:tavLst>
                                        <p:tav tm="0">
                                          <p:val>
                                            <p:strVal val="#ppt_x"/>
                                          </p:val>
                                        </p:tav>
                                        <p:tav tm="100000">
                                          <p:val>
                                            <p:strVal val="#ppt_x"/>
                                          </p:val>
                                        </p:tav>
                                      </p:tavLst>
                                    </p:anim>
                                    <p:anim calcmode="lin" valueType="num">
                                      <p:cBhvr additive="base">
                                        <p:cTn id="20"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4978484" y="6173797"/>
            <a:ext cx="9291698" cy="7542203"/>
          </a:xfrm>
          <a:prstGeom prst="rect">
            <a:avLst/>
          </a:prstGeom>
        </p:spPr>
        <p:txBody>
          <a:bodyPr>
            <a:noAutofit/>
          </a:bodyPr>
          <a:lstStyle/>
          <a:p>
            <a:r>
              <a:rPr lang="en-US" sz="4000" dirty="0">
                <a:solidFill>
                  <a:schemeClr val="tx1"/>
                </a:solidFill>
                <a:latin typeface="+mn-lt"/>
              </a:rPr>
              <a:t>Representation of the goals and behavior of a hypothesized group of users</a:t>
            </a:r>
            <a:r>
              <a:rPr lang="en-US" sz="4000" dirty="0" smtClean="0">
                <a:solidFill>
                  <a:schemeClr val="tx1"/>
                </a:solidFill>
                <a:latin typeface="+mn-lt"/>
              </a:rPr>
              <a:t>.</a:t>
            </a:r>
          </a:p>
          <a:p>
            <a:pPr marL="571500" indent="-571500">
              <a:buFont typeface="Arial" panose="020B0604020202020204" pitchFamily="34" charset="0"/>
              <a:buChar char="•"/>
            </a:pPr>
            <a:r>
              <a:rPr lang="en-US" sz="4000" dirty="0" smtClean="0">
                <a:solidFill>
                  <a:schemeClr val="tx1"/>
                </a:solidFill>
                <a:latin typeface="+mn-lt"/>
              </a:rPr>
              <a:t>Keeps </a:t>
            </a:r>
            <a:r>
              <a:rPr lang="en-US" sz="4000" dirty="0">
                <a:solidFill>
                  <a:schemeClr val="tx1"/>
                </a:solidFill>
                <a:latin typeface="+mn-lt"/>
              </a:rPr>
              <a:t>your Customer Front-and-Center</a:t>
            </a:r>
          </a:p>
          <a:p>
            <a:pPr marL="571500" indent="-571500">
              <a:buFont typeface="Arial" panose="020B0604020202020204" pitchFamily="34" charset="0"/>
              <a:buChar char="•"/>
            </a:pPr>
            <a:r>
              <a:rPr lang="en-US" sz="4000" dirty="0">
                <a:solidFill>
                  <a:schemeClr val="tx1"/>
                </a:solidFill>
                <a:latin typeface="+mn-lt"/>
              </a:rPr>
              <a:t>Enables the Team to Empathize with the Customer</a:t>
            </a:r>
          </a:p>
          <a:p>
            <a:pPr marL="571500" indent="-571500">
              <a:buFont typeface="Arial" panose="020B0604020202020204" pitchFamily="34" charset="0"/>
              <a:buChar char="•"/>
            </a:pPr>
            <a:r>
              <a:rPr lang="en-US" sz="4000" dirty="0">
                <a:solidFill>
                  <a:schemeClr val="tx1"/>
                </a:solidFill>
                <a:latin typeface="+mn-lt"/>
              </a:rPr>
              <a:t>Enables Prioritization based on Audience </a:t>
            </a:r>
          </a:p>
          <a:p>
            <a:pPr marL="571500" indent="-571500">
              <a:buFont typeface="Arial" panose="020B0604020202020204" pitchFamily="34" charset="0"/>
              <a:buChar char="•"/>
            </a:pPr>
            <a:r>
              <a:rPr lang="en-US" sz="4000" dirty="0">
                <a:solidFill>
                  <a:schemeClr val="tx1"/>
                </a:solidFill>
                <a:latin typeface="+mn-lt"/>
              </a:rPr>
              <a:t>Helps You Understand What you DON’T Know about </a:t>
            </a:r>
            <a:br>
              <a:rPr lang="en-US" sz="4000" dirty="0">
                <a:solidFill>
                  <a:schemeClr val="tx1"/>
                </a:solidFill>
                <a:latin typeface="+mn-lt"/>
              </a:rPr>
            </a:br>
            <a:r>
              <a:rPr lang="en-US" sz="4000" dirty="0">
                <a:solidFill>
                  <a:schemeClr val="tx1"/>
                </a:solidFill>
                <a:latin typeface="+mn-lt"/>
              </a:rPr>
              <a:t>your Customers </a:t>
            </a:r>
            <a:endParaRPr lang="en-US" sz="4000" dirty="0" smtClean="0">
              <a:solidFill>
                <a:schemeClr val="tx1"/>
              </a:solidFill>
              <a:latin typeface="+mn-lt"/>
            </a:endParaRPr>
          </a:p>
          <a:p>
            <a:pPr marL="571500" indent="-571500">
              <a:buFont typeface="Arial" panose="020B0604020202020204" pitchFamily="34" charset="0"/>
              <a:buChar char="•"/>
            </a:pPr>
            <a:r>
              <a:rPr lang="en-US" sz="4000" dirty="0" smtClean="0">
                <a:solidFill>
                  <a:schemeClr val="tx1"/>
                </a:solidFill>
                <a:latin typeface="+mn-lt"/>
              </a:rPr>
              <a:t>Is </a:t>
            </a:r>
            <a:r>
              <a:rPr lang="en-US" sz="4000" dirty="0">
                <a:solidFill>
                  <a:schemeClr val="tx1"/>
                </a:solidFill>
                <a:latin typeface="+mn-lt"/>
              </a:rPr>
              <a:t>NOT a One-and-Done Activity. </a:t>
            </a:r>
          </a:p>
        </p:txBody>
      </p:sp>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8485" y="2246551"/>
            <a:ext cx="3149516" cy="3901105"/>
          </a:xfrm>
          <a:prstGeom prst="rect">
            <a:avLst/>
          </a:prstGeom>
        </p:spPr>
      </p:pic>
      <p:sp>
        <p:nvSpPr>
          <p:cNvPr id="14" name="Title 1"/>
          <p:cNvSpPr txBox="1">
            <a:spLocks/>
          </p:cNvSpPr>
          <p:nvPr/>
        </p:nvSpPr>
        <p:spPr>
          <a:xfrm>
            <a:off x="4600173" y="201406"/>
            <a:ext cx="12218504" cy="1481606"/>
          </a:xfrm>
          <a:prstGeom prst="rect">
            <a:avLst/>
          </a:prstGeom>
        </p:spPr>
        <p:txBody>
          <a:bodyPr vert="horz" lIns="182880" tIns="91440" rIns="182880" bIns="9144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b="1" dirty="0">
                <a:solidFill>
                  <a:srgbClr val="C00000"/>
                </a:solidFill>
                <a:latin typeface="Calibri Light" panose="020F0302020204030204"/>
              </a:rPr>
              <a:t>Personas</a:t>
            </a:r>
          </a:p>
        </p:txBody>
      </p:sp>
      <p:sp>
        <p:nvSpPr>
          <p:cNvPr id="17" name="TextBox 16"/>
          <p:cNvSpPr txBox="1"/>
          <p:nvPr/>
        </p:nvSpPr>
        <p:spPr>
          <a:xfrm>
            <a:off x="14270182" y="6147656"/>
            <a:ext cx="9956376" cy="6186309"/>
          </a:xfrm>
          <a:prstGeom prst="rect">
            <a:avLst/>
          </a:prstGeom>
          <a:noFill/>
        </p:spPr>
        <p:txBody>
          <a:bodyPr wrap="square" rtlCol="0">
            <a:spAutoFit/>
          </a:bodyPr>
          <a:lstStyle/>
          <a:p>
            <a:pPr algn="l"/>
            <a:r>
              <a:rPr lang="en-US" sz="4400" b="1" dirty="0">
                <a:latin typeface="Calibri" panose="020F0502020204030204"/>
              </a:rPr>
              <a:t>Persona Exercise for Your Top Customer</a:t>
            </a:r>
          </a:p>
          <a:p>
            <a:pPr marL="685800" indent="-685800" algn="l">
              <a:buFont typeface="+mj-lt"/>
              <a:buAutoNum type="arabicPeriod"/>
            </a:pPr>
            <a:r>
              <a:rPr lang="en-US" sz="4400" b="1" dirty="0">
                <a:latin typeface="Calibri" panose="020F0502020204030204"/>
              </a:rPr>
              <a:t>Context – </a:t>
            </a:r>
            <a:r>
              <a:rPr lang="en-US" sz="4400" dirty="0">
                <a:latin typeface="Calibri" panose="020F0502020204030204"/>
              </a:rPr>
              <a:t>Who is this person?</a:t>
            </a:r>
          </a:p>
          <a:p>
            <a:pPr marL="685800" indent="-685800" algn="l">
              <a:buFont typeface="+mj-lt"/>
              <a:buAutoNum type="arabicPeriod"/>
            </a:pPr>
            <a:r>
              <a:rPr lang="en-US" sz="4400" b="1" dirty="0">
                <a:latin typeface="Calibri" panose="020F0502020204030204"/>
              </a:rPr>
              <a:t>Goals / Problems – </a:t>
            </a:r>
            <a:r>
              <a:rPr lang="en-US" sz="4400" dirty="0">
                <a:latin typeface="Calibri" panose="020F0502020204030204"/>
              </a:rPr>
              <a:t>What is this person trying to accomplish? </a:t>
            </a:r>
          </a:p>
          <a:p>
            <a:pPr marL="685800" indent="-685800" algn="l">
              <a:buFont typeface="+mj-lt"/>
              <a:buAutoNum type="arabicPeriod"/>
            </a:pPr>
            <a:r>
              <a:rPr lang="en-US" sz="4400" b="1" dirty="0">
                <a:latin typeface="Calibri" panose="020F0502020204030204"/>
              </a:rPr>
              <a:t>Value We Bring </a:t>
            </a:r>
            <a:r>
              <a:rPr lang="en-US" sz="4400" dirty="0">
                <a:latin typeface="Calibri" panose="020F0502020204030204"/>
              </a:rPr>
              <a:t>– How do we help this person accomplish his goals or solve his problems </a:t>
            </a:r>
          </a:p>
          <a:p>
            <a:pPr marL="685800" indent="-685800" algn="l">
              <a:buFont typeface="+mj-lt"/>
              <a:buAutoNum type="arabicPeriod"/>
            </a:pPr>
            <a:r>
              <a:rPr lang="en-US" sz="4400" b="1" dirty="0">
                <a:latin typeface="Calibri" panose="020F0502020204030204"/>
              </a:rPr>
              <a:t>What Else Do We Need to Learn about this Person?</a:t>
            </a:r>
          </a:p>
        </p:txBody>
      </p:sp>
      <p:pic>
        <p:nvPicPr>
          <p:cNvPr id="18" name="Picture 17"/>
          <p:cNvPicPr>
            <a:picLocks noChangeAspect="1"/>
          </p:cNvPicPr>
          <p:nvPr/>
        </p:nvPicPr>
        <p:blipFill>
          <a:blip r:embed="rId5"/>
          <a:stretch>
            <a:fillRect/>
          </a:stretch>
        </p:blipFill>
        <p:spPr>
          <a:xfrm>
            <a:off x="21164096" y="2655639"/>
            <a:ext cx="2615812" cy="1578640"/>
          </a:xfrm>
          <a:prstGeom prst="rect">
            <a:avLst/>
          </a:prstGeom>
        </p:spPr>
      </p:pic>
      <p:sp>
        <p:nvSpPr>
          <p:cNvPr id="19" name="TextBox 18"/>
          <p:cNvSpPr txBox="1"/>
          <p:nvPr/>
        </p:nvSpPr>
        <p:spPr>
          <a:xfrm>
            <a:off x="12772654" y="2655639"/>
            <a:ext cx="9154400" cy="707886"/>
          </a:xfrm>
          <a:prstGeom prst="rect">
            <a:avLst/>
          </a:prstGeom>
          <a:noFill/>
        </p:spPr>
        <p:txBody>
          <a:bodyPr wrap="square" rtlCol="0">
            <a:spAutoFit/>
          </a:bodyPr>
          <a:lstStyle/>
          <a:p>
            <a:r>
              <a:rPr lang="en-US" sz="4000" b="1" dirty="0">
                <a:solidFill>
                  <a:srgbClr val="FF0000"/>
                </a:solidFill>
                <a:latin typeface="Calibri" panose="020F0502020204030204"/>
              </a:rPr>
              <a:t>Get Ready – you need to be speedy….</a:t>
            </a:r>
          </a:p>
        </p:txBody>
      </p:sp>
      <p:sp>
        <p:nvSpPr>
          <p:cNvPr id="10" name="TextBox 9"/>
          <p:cNvSpPr txBox="1"/>
          <p:nvPr/>
        </p:nvSpPr>
        <p:spPr>
          <a:xfrm>
            <a:off x="4600173" y="1323220"/>
            <a:ext cx="19353376" cy="923330"/>
          </a:xfrm>
          <a:prstGeom prst="rect">
            <a:avLst/>
          </a:prstGeom>
          <a:noFill/>
        </p:spPr>
        <p:txBody>
          <a:bodyPr wrap="none" rtlCol="0">
            <a:spAutoFit/>
          </a:bodyPr>
          <a:lstStyle/>
          <a:p>
            <a:r>
              <a:rPr lang="en-US" sz="5400" dirty="0">
                <a:solidFill>
                  <a:srgbClr val="FFFFFF">
                    <a:lumMod val="65000"/>
                  </a:srgbClr>
                </a:solidFill>
                <a:latin typeface="Calibri" panose="020F0502020204030204"/>
              </a:rPr>
              <a:t>Logically Related to Charter, Used Throughout Definition &amp; Delivery </a:t>
            </a:r>
          </a:p>
        </p:txBody>
      </p:sp>
    </p:spTree>
    <p:extLst>
      <p:ext uri="{BB962C8B-B14F-4D97-AF65-F5344CB8AC3E}">
        <p14:creationId xmlns:p14="http://schemas.microsoft.com/office/powerpoint/2010/main" val="3441407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3" name="Picture 2"/>
          <p:cNvPicPr>
            <a:picLocks noChangeAspect="1"/>
          </p:cNvPicPr>
          <p:nvPr/>
        </p:nvPicPr>
        <p:blipFill>
          <a:blip r:embed="rId2"/>
          <a:stretch>
            <a:fillRect/>
          </a:stretch>
        </p:blipFill>
        <p:spPr>
          <a:xfrm>
            <a:off x="4897437" y="1479440"/>
            <a:ext cx="19065329" cy="10610960"/>
          </a:xfrm>
          <a:prstGeom prst="rect">
            <a:avLst/>
          </a:prstGeom>
        </p:spPr>
      </p:pic>
    </p:spTree>
    <p:extLst>
      <p:ext uri="{BB962C8B-B14F-4D97-AF65-F5344CB8AC3E}">
        <p14:creationId xmlns:p14="http://schemas.microsoft.com/office/powerpoint/2010/main" val="272743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99000" y="628650"/>
            <a:ext cx="19177000" cy="1889125"/>
          </a:xfrm>
          <a:prstGeom prst="rect">
            <a:avLst/>
          </a:prstGeom>
        </p:spPr>
        <p:txBody>
          <a:bodyPr/>
          <a:lstStyle/>
          <a:p>
            <a:r>
              <a:rPr lang="en-US" b="1" dirty="0">
                <a:solidFill>
                  <a:srgbClr val="C00000"/>
                </a:solidFill>
              </a:rPr>
              <a:t>Personas: Your Thoughts</a:t>
            </a:r>
          </a:p>
        </p:txBody>
      </p:sp>
      <p:sp>
        <p:nvSpPr>
          <p:cNvPr id="5" name="TextBox 4"/>
          <p:cNvSpPr txBox="1"/>
          <p:nvPr/>
        </p:nvSpPr>
        <p:spPr>
          <a:xfrm>
            <a:off x="4699000" y="3384916"/>
            <a:ext cx="16974519" cy="1631216"/>
          </a:xfrm>
          <a:prstGeom prst="rect">
            <a:avLst/>
          </a:prstGeom>
          <a:noFill/>
        </p:spPr>
        <p:txBody>
          <a:bodyPr wrap="none" rtlCol="0">
            <a:spAutoFit/>
          </a:bodyPr>
          <a:lstStyle/>
          <a:p>
            <a:r>
              <a:rPr lang="en-US" sz="10000" dirty="0">
                <a:solidFill>
                  <a:srgbClr val="FF0000"/>
                </a:solidFill>
                <a:latin typeface="Calibri" panose="020F0502020204030204"/>
              </a:rPr>
              <a:t>Paraphrased from YOUR words. </a:t>
            </a:r>
          </a:p>
        </p:txBody>
      </p:sp>
    </p:spTree>
    <p:extLst>
      <p:ext uri="{BB962C8B-B14F-4D97-AF65-F5344CB8AC3E}">
        <p14:creationId xmlns:p14="http://schemas.microsoft.com/office/powerpoint/2010/main" val="247383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4445000" y="22225"/>
            <a:ext cx="20193000" cy="2111375"/>
          </a:xfrm>
          <a:prstGeom prst="rect">
            <a:avLst/>
          </a:prstGeom>
        </p:spPr>
        <p:txBody>
          <a:bodyPr>
            <a:normAutofit/>
          </a:bodyPr>
          <a:lstStyle/>
          <a:p>
            <a:r>
              <a:rPr lang="en-US" sz="8000" b="1" dirty="0">
                <a:solidFill>
                  <a:srgbClr val="C00000"/>
                </a:solidFill>
              </a:rPr>
              <a:t>One Approach for Quick, Holistic, Assessment</a:t>
            </a: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4791337" y="3149600"/>
            <a:ext cx="12613795" cy="9852541"/>
          </a:xfrm>
          <a:prstGeom prst="rect">
            <a:avLst/>
          </a:prstGeom>
        </p:spPr>
      </p:pic>
      <p:sp>
        <p:nvSpPr>
          <p:cNvPr id="6" name="Rectangle 5"/>
          <p:cNvSpPr/>
          <p:nvPr/>
        </p:nvSpPr>
        <p:spPr>
          <a:xfrm>
            <a:off x="17405132" y="2814738"/>
            <a:ext cx="6656108" cy="10187404"/>
          </a:xfrm>
          <a:prstGeom prst="rect">
            <a:avLst/>
          </a:prstGeom>
        </p:spPr>
        <p:txBody>
          <a:bodyPr wrap="square">
            <a:spAutoFit/>
          </a:bodyPr>
          <a:lstStyle/>
          <a:p>
            <a:r>
              <a:rPr lang="en-US" sz="4000" b="1" dirty="0">
                <a:latin typeface="Calibri" panose="020F0502020204030204"/>
              </a:rPr>
              <a:t>Why do it? </a:t>
            </a:r>
          </a:p>
          <a:p>
            <a:r>
              <a:rPr lang="en-US" sz="2800" dirty="0">
                <a:latin typeface="Calibri" panose="020F0502020204030204"/>
              </a:rPr>
              <a:t>In short, leveraging the opportunity canvas supports several key activities for your product:</a:t>
            </a:r>
          </a:p>
          <a:p>
            <a:r>
              <a:rPr lang="en-US" sz="2800" dirty="0">
                <a:latin typeface="Calibri" panose="020F0502020204030204"/>
              </a:rPr>
              <a:t>• Establishes a standard evaluation process for comparing the value of ideas</a:t>
            </a:r>
          </a:p>
          <a:p>
            <a:r>
              <a:rPr lang="en-US" sz="2800" dirty="0">
                <a:latin typeface="Calibri" panose="020F0502020204030204"/>
              </a:rPr>
              <a:t>• Enables the team to constrain the design to a finite, and clear, scope</a:t>
            </a:r>
          </a:p>
          <a:p>
            <a:r>
              <a:rPr lang="en-US" sz="2800" dirty="0">
                <a:latin typeface="Calibri" panose="020F0502020204030204"/>
              </a:rPr>
              <a:t>• Collects all relevant concerns for a given opportunity in a consumable format</a:t>
            </a:r>
          </a:p>
          <a:p>
            <a:r>
              <a:rPr lang="en-US" sz="2800" dirty="0">
                <a:latin typeface="Calibri" panose="020F0502020204030204"/>
              </a:rPr>
              <a:t>• Builds shared understanding for the entire team that is working on the opportunity</a:t>
            </a:r>
          </a:p>
          <a:p>
            <a:r>
              <a:rPr lang="en-US" sz="2800" dirty="0">
                <a:latin typeface="Calibri" panose="020F0502020204030204"/>
              </a:rPr>
              <a:t>• Takes a holistic view including success measurement and adoption strategies </a:t>
            </a:r>
          </a:p>
          <a:p>
            <a:endParaRPr lang="en-US" sz="2800" dirty="0">
              <a:latin typeface="Calibri" panose="020F0502020204030204"/>
            </a:endParaRPr>
          </a:p>
          <a:p>
            <a:r>
              <a:rPr lang="en-US" sz="2800" dirty="0">
                <a:latin typeface="Calibri" panose="020F0502020204030204"/>
              </a:rPr>
              <a:t>As with other canvases (Lean, Business, etc.), the Opportunity Canvas is all about driving a conversation – it is not a form to be filled out or a box to be checked during the Discovery process.  Using this type of tool builds rhythm and learning muscle for the team by providing consistent topics to discuss and explore together. </a:t>
            </a:r>
          </a:p>
        </p:txBody>
      </p:sp>
    </p:spTree>
    <p:extLst>
      <p:ext uri="{BB962C8B-B14F-4D97-AF65-F5344CB8AC3E}">
        <p14:creationId xmlns:p14="http://schemas.microsoft.com/office/powerpoint/2010/main" val="2705073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97399" y="605345"/>
            <a:ext cx="19495980" cy="12678855"/>
          </a:xfrm>
          <a:prstGeom prst="rect">
            <a:avLst/>
          </a:prstGeom>
        </p:spPr>
      </p:pic>
    </p:spTree>
    <p:extLst>
      <p:ext uri="{BB962C8B-B14F-4D97-AF65-F5344CB8AC3E}">
        <p14:creationId xmlns:p14="http://schemas.microsoft.com/office/powerpoint/2010/main" val="3481127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48200" y="152400"/>
            <a:ext cx="19202400" cy="13208000"/>
          </a:xfrm>
          <a:prstGeom prst="rect">
            <a:avLst/>
          </a:prstGeom>
        </p:spPr>
      </p:pic>
    </p:spTree>
    <p:extLst>
      <p:ext uri="{BB962C8B-B14F-4D97-AF65-F5344CB8AC3E}">
        <p14:creationId xmlns:p14="http://schemas.microsoft.com/office/powerpoint/2010/main" val="155514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99000" y="158827"/>
            <a:ext cx="19227800" cy="2139950"/>
          </a:xfrm>
          <a:prstGeom prst="rect">
            <a:avLst/>
          </a:prstGeom>
        </p:spPr>
        <p:txBody>
          <a:bodyPr/>
          <a:lstStyle/>
          <a:p>
            <a:r>
              <a:rPr lang="en-US" b="1" dirty="0">
                <a:solidFill>
                  <a:srgbClr val="C00000"/>
                </a:solidFill>
              </a:rPr>
              <a:t>Opportunity Canvas </a:t>
            </a:r>
            <a:r>
              <a:rPr lang="en-US" sz="5600" b="1" dirty="0">
                <a:solidFill>
                  <a:srgbClr val="C00000"/>
                </a:solidFill>
              </a:rPr>
              <a:t>(</a:t>
            </a:r>
            <a:r>
              <a:rPr lang="en-US" sz="5600" b="1" dirty="0" err="1">
                <a:solidFill>
                  <a:srgbClr val="C00000"/>
                </a:solidFill>
              </a:rPr>
              <a:t>cont</a:t>
            </a:r>
            <a:r>
              <a:rPr lang="en-US" sz="5600" b="1" dirty="0">
                <a:solidFill>
                  <a:srgbClr val="C00000"/>
                </a:solidFill>
              </a:rPr>
              <a:t>)</a:t>
            </a:r>
            <a:endParaRPr lang="en-US" b="1" dirty="0">
              <a:solidFill>
                <a:srgbClr val="C00000"/>
              </a:solidFill>
            </a:endParaRPr>
          </a:p>
        </p:txBody>
      </p:sp>
      <p:sp>
        <p:nvSpPr>
          <p:cNvPr id="5" name="TextBox 4"/>
          <p:cNvSpPr txBox="1"/>
          <p:nvPr/>
        </p:nvSpPr>
        <p:spPr>
          <a:xfrm>
            <a:off x="4660186" y="3962400"/>
            <a:ext cx="19305427" cy="7725192"/>
          </a:xfrm>
          <a:prstGeom prst="rect">
            <a:avLst/>
          </a:prstGeom>
          <a:noFill/>
        </p:spPr>
        <p:txBody>
          <a:bodyPr wrap="square" rtlCol="0">
            <a:spAutoFit/>
          </a:bodyPr>
          <a:lstStyle/>
          <a:p>
            <a:r>
              <a:rPr lang="en-US" sz="8800" b="1" dirty="0">
                <a:solidFill>
                  <a:schemeClr val="tx1"/>
                </a:solidFill>
                <a:latin typeface="Calibri" panose="020F0502020204030204"/>
              </a:rPr>
              <a:t>Exercise:  </a:t>
            </a:r>
          </a:p>
          <a:p>
            <a:r>
              <a:rPr lang="en-US" sz="8800" dirty="0">
                <a:solidFill>
                  <a:schemeClr val="tx1"/>
                </a:solidFill>
                <a:latin typeface="Calibri" panose="020F0502020204030204"/>
              </a:rPr>
              <a:t>Let’s Do One Together</a:t>
            </a:r>
          </a:p>
          <a:p>
            <a:endParaRPr lang="en-US" sz="5600" dirty="0">
              <a:solidFill>
                <a:schemeClr val="tx1"/>
              </a:solidFill>
              <a:latin typeface="Calibri" panose="020F0502020204030204"/>
            </a:endParaRPr>
          </a:p>
          <a:p>
            <a:r>
              <a:rPr lang="en-US" sz="8800" b="1" dirty="0">
                <a:solidFill>
                  <a:schemeClr val="tx1"/>
                </a:solidFill>
                <a:latin typeface="Calibri" panose="020F0502020204030204"/>
              </a:rPr>
              <a:t>Volunteer:  </a:t>
            </a:r>
          </a:p>
          <a:p>
            <a:r>
              <a:rPr lang="en-US" sz="8800" dirty="0">
                <a:solidFill>
                  <a:schemeClr val="tx1"/>
                </a:solidFill>
                <a:latin typeface="Calibri" panose="020F0502020204030204"/>
              </a:rPr>
              <a:t>Business Person – Let’s Talk About A Recent Functional Request</a:t>
            </a:r>
          </a:p>
        </p:txBody>
      </p:sp>
    </p:spTree>
    <p:extLst>
      <p:ext uri="{BB962C8B-B14F-4D97-AF65-F5344CB8AC3E}">
        <p14:creationId xmlns:p14="http://schemas.microsoft.com/office/powerpoint/2010/main" val="4014539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75200" y="216510"/>
            <a:ext cx="7804150" cy="1412875"/>
          </a:xfrm>
          <a:prstGeom prst="rect">
            <a:avLst/>
          </a:prstGeom>
        </p:spPr>
        <p:txBody>
          <a:bodyPr>
            <a:normAutofit/>
          </a:bodyPr>
          <a:lstStyle/>
          <a:p>
            <a:r>
              <a:rPr lang="en-US" b="1" dirty="0">
                <a:solidFill>
                  <a:srgbClr val="C00000"/>
                </a:solidFill>
              </a:rPr>
              <a:t>Story Mapping</a:t>
            </a:r>
          </a:p>
        </p:txBody>
      </p:sp>
      <p:sp>
        <p:nvSpPr>
          <p:cNvPr id="6" name="Rectangle 5"/>
          <p:cNvSpPr/>
          <p:nvPr/>
        </p:nvSpPr>
        <p:spPr>
          <a:xfrm>
            <a:off x="4325928" y="2479769"/>
            <a:ext cx="16285830" cy="4401205"/>
          </a:xfrm>
          <a:prstGeom prst="rect">
            <a:avLst/>
          </a:prstGeom>
        </p:spPr>
        <p:txBody>
          <a:bodyPr wrap="square">
            <a:spAutoFit/>
          </a:bodyPr>
          <a:lstStyle/>
          <a:p>
            <a:r>
              <a:rPr lang="en-US" sz="5600" dirty="0">
                <a:solidFill>
                  <a:srgbClr val="B63E97"/>
                </a:solidFill>
                <a:latin typeface="Lucida Grande"/>
              </a:rPr>
              <a:t>“Story mapping keeps us focused on users and their experience, and the result is a better conversation, and ultimately a better product.”</a:t>
            </a:r>
            <a:br>
              <a:rPr lang="en-US" sz="5600" dirty="0">
                <a:solidFill>
                  <a:srgbClr val="B63E97"/>
                </a:solidFill>
                <a:latin typeface="Lucida Grande"/>
              </a:rPr>
            </a:br>
            <a:r>
              <a:rPr lang="en-US" sz="5600" dirty="0">
                <a:solidFill>
                  <a:srgbClr val="B63E97"/>
                </a:solidFill>
                <a:latin typeface="Lucida Grande"/>
              </a:rPr>
              <a:t> – Jeff Patton</a:t>
            </a:r>
            <a:r>
              <a:rPr lang="en-US" sz="5600" dirty="0">
                <a:solidFill>
                  <a:srgbClr val="B63E97"/>
                </a:solidFill>
                <a:latin typeface="Calibri" panose="020F0502020204030204"/>
              </a:rPr>
              <a:t/>
            </a:r>
            <a:br>
              <a:rPr lang="en-US" sz="5600" dirty="0">
                <a:solidFill>
                  <a:srgbClr val="B63E97"/>
                </a:solidFill>
                <a:latin typeface="Calibri" panose="020F0502020204030204"/>
              </a:rPr>
            </a:br>
            <a:endParaRPr lang="en-US" sz="5600" dirty="0">
              <a:solidFill>
                <a:srgbClr val="B63E97"/>
              </a:solidFill>
              <a:latin typeface="Calibri" panose="020F0502020204030204"/>
            </a:endParaRPr>
          </a:p>
        </p:txBody>
      </p:sp>
      <p:pic>
        <p:nvPicPr>
          <p:cNvPr id="2050" name="Picture 2" descr="https://www.safaribooksonline.com/library/cover/9781491904893/360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78937" y="736600"/>
            <a:ext cx="3886626" cy="58299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628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902200" y="1717554"/>
            <a:ext cx="9817661" cy="11795246"/>
          </a:xfrm>
          <a:prstGeom prst="rect">
            <a:avLst/>
          </a:prstGeom>
        </p:spPr>
        <p:txBody>
          <a:bodyPr>
            <a:noAutofit/>
          </a:bodyPr>
          <a:lstStyle/>
          <a:p>
            <a:r>
              <a:rPr lang="en-US" sz="4800" dirty="0" smtClean="0">
                <a:solidFill>
                  <a:schemeClr val="tx1"/>
                </a:solidFill>
                <a:latin typeface="+mn-lt"/>
              </a:rPr>
              <a:t>Modernizing </a:t>
            </a:r>
            <a:r>
              <a:rPr lang="en-US" sz="4800" dirty="0">
                <a:solidFill>
                  <a:schemeClr val="tx1"/>
                </a:solidFill>
                <a:latin typeface="+mn-lt"/>
              </a:rPr>
              <a:t>How We </a:t>
            </a:r>
            <a:r>
              <a:rPr lang="en-US" sz="4800" dirty="0" smtClean="0">
                <a:solidFill>
                  <a:schemeClr val="tx1"/>
                </a:solidFill>
                <a:latin typeface="+mn-lt"/>
              </a:rPr>
              <a:t>Work (15 </a:t>
            </a:r>
            <a:r>
              <a:rPr lang="en-US" sz="4800" dirty="0" err="1" smtClean="0">
                <a:solidFill>
                  <a:schemeClr val="tx1"/>
                </a:solidFill>
                <a:latin typeface="+mn-lt"/>
              </a:rPr>
              <a:t>mins</a:t>
            </a:r>
            <a:r>
              <a:rPr lang="en-US" sz="4800" dirty="0" smtClean="0">
                <a:solidFill>
                  <a:schemeClr val="tx1"/>
                </a:solidFill>
                <a:latin typeface="+mn-lt"/>
              </a:rPr>
              <a:t>)</a:t>
            </a:r>
          </a:p>
          <a:p>
            <a:pPr lvl="0"/>
            <a:r>
              <a:rPr lang="en-US" sz="4800" dirty="0" smtClean="0">
                <a:solidFill>
                  <a:srgbClr val="000000"/>
                </a:solidFill>
                <a:latin typeface="Calibri" panose="020F0502020204030204"/>
              </a:rPr>
              <a:t>Activity </a:t>
            </a:r>
            <a:r>
              <a:rPr lang="en-US" sz="4800" dirty="0">
                <a:solidFill>
                  <a:srgbClr val="000000"/>
                </a:solidFill>
                <a:latin typeface="Calibri" panose="020F0502020204030204"/>
              </a:rPr>
              <a:t>Deep Dives </a:t>
            </a:r>
          </a:p>
          <a:p>
            <a:pPr lvl="1"/>
            <a:r>
              <a:rPr lang="en-US" dirty="0" smtClean="0">
                <a:solidFill>
                  <a:srgbClr val="000000"/>
                </a:solidFill>
              </a:rPr>
              <a:t>Customer Interview  </a:t>
            </a:r>
            <a:r>
              <a:rPr lang="en-US" dirty="0" smtClean="0">
                <a:solidFill>
                  <a:srgbClr val="000000"/>
                </a:solidFill>
              </a:rPr>
              <a:t>(5 + 10 Activity)</a:t>
            </a:r>
            <a:endParaRPr lang="en-US" dirty="0">
              <a:solidFill>
                <a:srgbClr val="000000"/>
              </a:solidFill>
            </a:endParaRPr>
          </a:p>
          <a:p>
            <a:pPr lvl="1"/>
            <a:r>
              <a:rPr lang="en-US" dirty="0" smtClean="0">
                <a:solidFill>
                  <a:srgbClr val="000000"/>
                </a:solidFill>
              </a:rPr>
              <a:t>User Persona (5 </a:t>
            </a:r>
            <a:r>
              <a:rPr lang="en-US" dirty="0" smtClean="0">
                <a:solidFill>
                  <a:srgbClr val="000000"/>
                </a:solidFill>
              </a:rPr>
              <a:t>+ 10 Activity</a:t>
            </a:r>
            <a:r>
              <a:rPr lang="en-US" dirty="0" smtClean="0">
                <a:solidFill>
                  <a:srgbClr val="000000"/>
                </a:solidFill>
              </a:rPr>
              <a:t>)</a:t>
            </a:r>
          </a:p>
          <a:p>
            <a:pPr lvl="1"/>
            <a:r>
              <a:rPr lang="en-US" dirty="0" smtClean="0">
                <a:solidFill>
                  <a:srgbClr val="000000"/>
                </a:solidFill>
              </a:rPr>
              <a:t>Break</a:t>
            </a:r>
            <a:endParaRPr lang="en-US" dirty="0">
              <a:solidFill>
                <a:srgbClr val="000000"/>
              </a:solidFill>
            </a:endParaRPr>
          </a:p>
          <a:p>
            <a:pPr lvl="1"/>
            <a:r>
              <a:rPr lang="en-US" dirty="0" smtClean="0">
                <a:solidFill>
                  <a:srgbClr val="000000"/>
                </a:solidFill>
              </a:rPr>
              <a:t>Opportunity Canvas  </a:t>
            </a:r>
            <a:r>
              <a:rPr lang="en-US" dirty="0" smtClean="0">
                <a:solidFill>
                  <a:srgbClr val="000000"/>
                </a:solidFill>
              </a:rPr>
              <a:t>(10 + </a:t>
            </a:r>
            <a:r>
              <a:rPr lang="en-US" dirty="0" smtClean="0">
                <a:solidFill>
                  <a:srgbClr val="000000"/>
                </a:solidFill>
              </a:rPr>
              <a:t>15 </a:t>
            </a:r>
            <a:r>
              <a:rPr lang="en-US" dirty="0" smtClean="0">
                <a:solidFill>
                  <a:srgbClr val="000000"/>
                </a:solidFill>
              </a:rPr>
              <a:t>Activity)</a:t>
            </a:r>
          </a:p>
          <a:p>
            <a:pPr lvl="1"/>
            <a:r>
              <a:rPr lang="en-US" dirty="0" smtClean="0">
                <a:solidFill>
                  <a:srgbClr val="000000"/>
                </a:solidFill>
              </a:rPr>
              <a:t>Story Mapping (10 + 15)</a:t>
            </a:r>
          </a:p>
          <a:p>
            <a:pPr lvl="1"/>
            <a:r>
              <a:rPr lang="en-US" dirty="0" smtClean="0">
                <a:solidFill>
                  <a:srgbClr val="000000"/>
                </a:solidFill>
              </a:rPr>
              <a:t>Prototypes + End (10 </a:t>
            </a:r>
            <a:r>
              <a:rPr lang="en-US" dirty="0" err="1" smtClean="0">
                <a:solidFill>
                  <a:srgbClr val="000000"/>
                </a:solidFill>
              </a:rPr>
              <a:t>Mins</a:t>
            </a:r>
            <a:r>
              <a:rPr lang="en-US" dirty="0" smtClean="0">
                <a:solidFill>
                  <a:srgbClr val="000000"/>
                </a:solidFill>
              </a:rPr>
              <a:t>)</a:t>
            </a:r>
            <a:endParaRPr lang="en-US" dirty="0">
              <a:solidFill>
                <a:srgbClr val="000000"/>
              </a:solidFill>
            </a:endParaRPr>
          </a:p>
          <a:p>
            <a:pPr marL="0" indent="0">
              <a:buNone/>
            </a:pPr>
            <a:endParaRPr lang="en-US" sz="4800" dirty="0">
              <a:solidFill>
                <a:schemeClr val="tx1"/>
              </a:solidFill>
              <a:latin typeface="+mn-lt"/>
            </a:endParaRPr>
          </a:p>
        </p:txBody>
      </p:sp>
      <p:sp>
        <p:nvSpPr>
          <p:cNvPr id="7" name="Title 1"/>
          <p:cNvSpPr>
            <a:spLocks noGrp="1"/>
          </p:cNvSpPr>
          <p:nvPr>
            <p:ph type="title" idx="4294967295"/>
          </p:nvPr>
        </p:nvSpPr>
        <p:spPr>
          <a:xfrm>
            <a:off x="4675517" y="66675"/>
            <a:ext cx="19708483" cy="1803400"/>
          </a:xfrm>
          <a:prstGeom prst="rect">
            <a:avLst/>
          </a:prstGeom>
        </p:spPr>
        <p:txBody>
          <a:bodyPr>
            <a:normAutofit/>
          </a:bodyPr>
          <a:lstStyle/>
          <a:p>
            <a:r>
              <a:rPr lang="en-US" sz="7200" dirty="0">
                <a:solidFill>
                  <a:srgbClr val="C00000"/>
                </a:solidFill>
                <a:latin typeface="+mn-lt"/>
              </a:rPr>
              <a:t>Session Flow (Directional)  </a:t>
            </a:r>
          </a:p>
        </p:txBody>
      </p:sp>
    </p:spTree>
    <p:extLst>
      <p:ext uri="{BB962C8B-B14F-4D97-AF65-F5344CB8AC3E}">
        <p14:creationId xmlns:p14="http://schemas.microsoft.com/office/powerpoint/2010/main" val="4132705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97400" y="87242"/>
            <a:ext cx="7804150" cy="2139950"/>
          </a:xfrm>
          <a:prstGeom prst="rect">
            <a:avLst/>
          </a:prstGeom>
        </p:spPr>
        <p:txBody>
          <a:bodyPr>
            <a:normAutofit/>
          </a:bodyPr>
          <a:lstStyle/>
          <a:p>
            <a:r>
              <a:rPr lang="en-US" b="1" dirty="0">
                <a:solidFill>
                  <a:srgbClr val="C00000"/>
                </a:solidFill>
              </a:rPr>
              <a:t>Story Mapping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400" y="3606800"/>
            <a:ext cx="19730472" cy="9311480"/>
          </a:xfrm>
          <a:prstGeom prst="rect">
            <a:avLst/>
          </a:prstGeom>
        </p:spPr>
      </p:pic>
    </p:spTree>
    <p:extLst>
      <p:ext uri="{BB962C8B-B14F-4D97-AF65-F5344CB8AC3E}">
        <p14:creationId xmlns:p14="http://schemas.microsoft.com/office/powerpoint/2010/main" val="1008068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64906" y="200025"/>
            <a:ext cx="11947525" cy="2139950"/>
          </a:xfrm>
          <a:prstGeom prst="rect">
            <a:avLst/>
          </a:prstGeom>
        </p:spPr>
        <p:txBody>
          <a:bodyPr>
            <a:normAutofit/>
          </a:bodyPr>
          <a:lstStyle/>
          <a:p>
            <a:r>
              <a:rPr lang="en-US" b="1" dirty="0">
                <a:solidFill>
                  <a:srgbClr val="C00000"/>
                </a:solidFill>
              </a:rPr>
              <a:t>Story Mapping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906" y="3682999"/>
            <a:ext cx="19415445" cy="9779001"/>
          </a:xfrm>
          <a:prstGeom prst="rect">
            <a:avLst/>
          </a:prstGeom>
        </p:spPr>
      </p:pic>
    </p:spTree>
    <p:extLst>
      <p:ext uri="{BB962C8B-B14F-4D97-AF65-F5344CB8AC3E}">
        <p14:creationId xmlns:p14="http://schemas.microsoft.com/office/powerpoint/2010/main" val="3693443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98995" y="153087"/>
            <a:ext cx="16332200" cy="2139950"/>
          </a:xfrm>
          <a:prstGeom prst="rect">
            <a:avLst/>
          </a:prstGeom>
        </p:spPr>
        <p:txBody>
          <a:bodyPr>
            <a:normAutofit/>
          </a:bodyPr>
          <a:lstStyle/>
          <a:p>
            <a:r>
              <a:rPr lang="en-US" b="1" dirty="0">
                <a:solidFill>
                  <a:srgbClr val="C00000"/>
                </a:solidFill>
              </a:rPr>
              <a:t>Prototyping </a:t>
            </a:r>
          </a:p>
        </p:txBody>
      </p:sp>
      <p:sp>
        <p:nvSpPr>
          <p:cNvPr id="10" name="TextBox 9"/>
          <p:cNvSpPr txBox="1"/>
          <p:nvPr/>
        </p:nvSpPr>
        <p:spPr>
          <a:xfrm>
            <a:off x="4922069" y="3498960"/>
            <a:ext cx="18166534" cy="3170099"/>
          </a:xfrm>
          <a:prstGeom prst="rect">
            <a:avLst/>
          </a:prstGeom>
          <a:noFill/>
        </p:spPr>
        <p:txBody>
          <a:bodyPr wrap="square" rtlCol="0">
            <a:spAutoFit/>
          </a:bodyPr>
          <a:lstStyle/>
          <a:p>
            <a:r>
              <a:rPr lang="en-US" sz="5600" b="1" dirty="0">
                <a:solidFill>
                  <a:srgbClr val="5B9BD5">
                    <a:lumMod val="75000"/>
                  </a:srgbClr>
                </a:solidFill>
                <a:latin typeface="Calibri" panose="020F0502020204030204"/>
              </a:rPr>
              <a:t>Start with a Narrative </a:t>
            </a:r>
          </a:p>
          <a:p>
            <a:pPr marL="914400" indent="-914400">
              <a:buFont typeface="Arial" panose="020B0604020202020204" pitchFamily="34" charset="0"/>
              <a:buChar char="•"/>
            </a:pPr>
            <a:r>
              <a:rPr lang="en-US" sz="4800" dirty="0">
                <a:solidFill>
                  <a:srgbClr val="5B9BD5">
                    <a:lumMod val="75000"/>
                  </a:srgbClr>
                </a:solidFill>
                <a:latin typeface="Calibri" panose="020F0502020204030204"/>
              </a:rPr>
              <a:t>Choose a task or set of tasks your user wishes to perform.  </a:t>
            </a:r>
          </a:p>
          <a:p>
            <a:pPr marL="914400" indent="-914400">
              <a:buFont typeface="Arial" panose="020B0604020202020204" pitchFamily="34" charset="0"/>
              <a:buChar char="•"/>
            </a:pPr>
            <a:r>
              <a:rPr lang="en-US" sz="4800" dirty="0">
                <a:solidFill>
                  <a:srgbClr val="5B9BD5">
                    <a:lumMod val="75000"/>
                  </a:srgbClr>
                </a:solidFill>
                <a:latin typeface="Calibri" panose="020F0502020204030204"/>
              </a:rPr>
              <a:t>Write a description of the things the user does to reach their goal – it’s a prose version of how the user will interact with your product. </a:t>
            </a:r>
          </a:p>
        </p:txBody>
      </p:sp>
      <p:sp>
        <p:nvSpPr>
          <p:cNvPr id="11" name="TextBox 10"/>
          <p:cNvSpPr txBox="1"/>
          <p:nvPr/>
        </p:nvSpPr>
        <p:spPr>
          <a:xfrm>
            <a:off x="4922063" y="7430372"/>
            <a:ext cx="18166534" cy="3170099"/>
          </a:xfrm>
          <a:prstGeom prst="rect">
            <a:avLst/>
          </a:prstGeom>
          <a:noFill/>
        </p:spPr>
        <p:txBody>
          <a:bodyPr wrap="square" rtlCol="0">
            <a:spAutoFit/>
          </a:bodyPr>
          <a:lstStyle/>
          <a:p>
            <a:r>
              <a:rPr lang="en-US" sz="5600" b="1" dirty="0">
                <a:solidFill>
                  <a:srgbClr val="5B9BD5">
                    <a:lumMod val="75000"/>
                  </a:srgbClr>
                </a:solidFill>
                <a:latin typeface="Calibri" panose="020F0502020204030204"/>
              </a:rPr>
              <a:t>Identify UI Ingredients &amp; Tools </a:t>
            </a:r>
          </a:p>
          <a:p>
            <a:pPr marL="914400" indent="-914400">
              <a:buFont typeface="Arial" panose="020B0604020202020204" pitchFamily="34" charset="0"/>
              <a:buChar char="•"/>
            </a:pPr>
            <a:r>
              <a:rPr lang="en-US" sz="4800" dirty="0">
                <a:solidFill>
                  <a:srgbClr val="5B9BD5">
                    <a:lumMod val="75000"/>
                  </a:srgbClr>
                </a:solidFill>
                <a:latin typeface="Calibri" panose="020F0502020204030204"/>
              </a:rPr>
              <a:t>Start with your narrative – where the narrative calls for the user to view something on the screen, note down on paper or a post-it the information your UI will need to have. </a:t>
            </a:r>
          </a:p>
        </p:txBody>
      </p:sp>
      <p:sp>
        <p:nvSpPr>
          <p:cNvPr id="12" name="TextBox 11"/>
          <p:cNvSpPr txBox="1"/>
          <p:nvPr/>
        </p:nvSpPr>
        <p:spPr>
          <a:xfrm>
            <a:off x="4922061" y="11354350"/>
            <a:ext cx="18166534" cy="1692771"/>
          </a:xfrm>
          <a:prstGeom prst="rect">
            <a:avLst/>
          </a:prstGeom>
          <a:noFill/>
        </p:spPr>
        <p:txBody>
          <a:bodyPr wrap="square" rtlCol="0">
            <a:spAutoFit/>
          </a:bodyPr>
          <a:lstStyle/>
          <a:p>
            <a:r>
              <a:rPr lang="en-US" sz="5600" b="1" dirty="0">
                <a:solidFill>
                  <a:srgbClr val="5B9BD5">
                    <a:lumMod val="75000"/>
                  </a:srgbClr>
                </a:solidFill>
                <a:latin typeface="Calibri" panose="020F0502020204030204"/>
              </a:rPr>
              <a:t>Draw, cut out, and organize ingredients and tools on paper </a:t>
            </a:r>
          </a:p>
          <a:p>
            <a:pPr marL="914400" indent="-914400">
              <a:buFont typeface="Arial" panose="020B0604020202020204" pitchFamily="34" charset="0"/>
              <a:buChar char="•"/>
            </a:pPr>
            <a:r>
              <a:rPr lang="en-US" sz="4800" dirty="0">
                <a:solidFill>
                  <a:srgbClr val="5B9BD5">
                    <a:lumMod val="75000"/>
                  </a:srgbClr>
                </a:solidFill>
                <a:latin typeface="Calibri" panose="020F0502020204030204"/>
              </a:rPr>
              <a:t>By placing the components on paper</a:t>
            </a:r>
          </a:p>
        </p:txBody>
      </p:sp>
      <p:pic>
        <p:nvPicPr>
          <p:cNvPr id="5" name="Picture 4">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61889" y="821046"/>
            <a:ext cx="4238994" cy="2225870"/>
          </a:xfrm>
          <a:prstGeom prst="rect">
            <a:avLst/>
          </a:prstGeom>
        </p:spPr>
      </p:pic>
    </p:spTree>
    <p:extLst>
      <p:ext uri="{BB962C8B-B14F-4D97-AF65-F5344CB8AC3E}">
        <p14:creationId xmlns:p14="http://schemas.microsoft.com/office/powerpoint/2010/main" val="222160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46600" y="0"/>
            <a:ext cx="21031200" cy="2057400"/>
          </a:xfrm>
          <a:prstGeom prst="rect">
            <a:avLst/>
          </a:prstGeom>
        </p:spPr>
        <p:txBody>
          <a:bodyPr/>
          <a:lstStyle/>
          <a:p>
            <a:r>
              <a:rPr lang="en-US" b="1" dirty="0">
                <a:solidFill>
                  <a:srgbClr val="C00000"/>
                </a:solidFill>
              </a:rPr>
              <a:t>Call to Action </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1112571681"/>
              </p:ext>
            </p:extLst>
          </p:nvPr>
        </p:nvGraphicFramePr>
        <p:xfrm>
          <a:off x="4800600" y="1809748"/>
          <a:ext cx="19354800" cy="8274025"/>
        </p:xfrm>
        <a:graphic>
          <a:graphicData uri="http://schemas.openxmlformats.org/drawingml/2006/table">
            <a:tbl>
              <a:tblPr firstRow="1" bandRow="1">
                <a:tableStyleId>{5C22544A-7EE6-4342-B048-85BDC9FD1C3A}</a:tableStyleId>
              </a:tblPr>
              <a:tblGrid>
                <a:gridCol w="7366457">
                  <a:extLst>
                    <a:ext uri="{9D8B030D-6E8A-4147-A177-3AD203B41FA5}">
                      <a16:colId xmlns:a16="http://schemas.microsoft.com/office/drawing/2014/main" val="20000"/>
                    </a:ext>
                  </a:extLst>
                </a:gridCol>
                <a:gridCol w="11988343">
                  <a:extLst>
                    <a:ext uri="{9D8B030D-6E8A-4147-A177-3AD203B41FA5}">
                      <a16:colId xmlns:a16="http://schemas.microsoft.com/office/drawing/2014/main" val="20001"/>
                    </a:ext>
                  </a:extLst>
                </a:gridCol>
              </a:tblGrid>
              <a:tr h="1326647">
                <a:tc>
                  <a:txBody>
                    <a:bodyPr/>
                    <a:lstStyle/>
                    <a:p>
                      <a:r>
                        <a:rPr lang="en-US" sz="5400" dirty="0"/>
                        <a:t>Activity </a:t>
                      </a:r>
                    </a:p>
                  </a:txBody>
                  <a:tcPr marL="182880" marR="182880" marT="91440" marB="91440"/>
                </a:tc>
                <a:tc>
                  <a:txBody>
                    <a:bodyPr/>
                    <a:lstStyle/>
                    <a:p>
                      <a:r>
                        <a:rPr lang="en-US" sz="5400" dirty="0"/>
                        <a:t>Description</a:t>
                      </a:r>
                    </a:p>
                  </a:txBody>
                  <a:tcPr marL="182880" marR="182880" marT="91440" marB="91440"/>
                </a:tc>
                <a:extLst>
                  <a:ext uri="{0D108BD9-81ED-4DB2-BD59-A6C34878D82A}">
                    <a16:rowId xmlns:a16="http://schemas.microsoft.com/office/drawing/2014/main" val="10000"/>
                  </a:ext>
                </a:extLst>
              </a:tr>
              <a:tr h="1459368">
                <a:tc>
                  <a:txBody>
                    <a:bodyPr/>
                    <a:lstStyle/>
                    <a:p>
                      <a:r>
                        <a:rPr lang="en-US" sz="4000" b="1" dirty="0"/>
                        <a:t>Embrace</a:t>
                      </a:r>
                      <a:r>
                        <a:rPr lang="en-US" sz="4000" b="1" baseline="0" dirty="0"/>
                        <a:t> the Mindset</a:t>
                      </a:r>
                      <a:endParaRPr lang="en-US" sz="4000" b="1" dirty="0"/>
                    </a:p>
                  </a:txBody>
                  <a:tcPr marL="182880" marR="182880" marT="91440" marB="91440"/>
                </a:tc>
                <a:tc>
                  <a:txBody>
                    <a:bodyPr/>
                    <a:lstStyle/>
                    <a:p>
                      <a:r>
                        <a:rPr lang="en-US" sz="4000" dirty="0"/>
                        <a:t>Roadmaps Are NOT Innately Evil – They Are Part of a Larger Context</a:t>
                      </a:r>
                    </a:p>
                  </a:txBody>
                  <a:tcPr marL="182880" marR="182880" marT="91440" marB="91440"/>
                </a:tc>
                <a:extLst>
                  <a:ext uri="{0D108BD9-81ED-4DB2-BD59-A6C34878D82A}">
                    <a16:rowId xmlns:a16="http://schemas.microsoft.com/office/drawing/2014/main" val="10001"/>
                  </a:ext>
                </a:extLst>
              </a:tr>
              <a:tr h="3024237">
                <a:tc>
                  <a:txBody>
                    <a:bodyPr/>
                    <a:lstStyle/>
                    <a:p>
                      <a:r>
                        <a:rPr lang="en-US" sz="4000" b="1" dirty="0"/>
                        <a:t>Establish a Product Outlook</a:t>
                      </a:r>
                    </a:p>
                  </a:txBody>
                  <a:tcPr marL="182880" marR="182880" marT="91440" marB="91440"/>
                </a:tc>
                <a:tc>
                  <a:txBody>
                    <a:bodyPr/>
                    <a:lstStyle/>
                    <a:p>
                      <a:pPr marL="0" indent="0">
                        <a:buNone/>
                      </a:pPr>
                      <a:r>
                        <a:rPr lang="en-US" sz="4000" dirty="0"/>
                        <a:t>Include 3 Components</a:t>
                      </a:r>
                    </a:p>
                    <a:p>
                      <a:pPr lvl="1"/>
                      <a:r>
                        <a:rPr lang="en-US" sz="4000" dirty="0"/>
                        <a:t>Vision (Why Are You Here, What Are Your OKRs?)</a:t>
                      </a:r>
                    </a:p>
                    <a:p>
                      <a:pPr lvl="1"/>
                      <a:r>
                        <a:rPr lang="en-US" sz="4000" dirty="0"/>
                        <a:t>Learning Priorities (Bets)</a:t>
                      </a:r>
                    </a:p>
                    <a:p>
                      <a:pPr lvl="1"/>
                      <a:r>
                        <a:rPr lang="en-US" sz="4000" dirty="0"/>
                        <a:t>Delivery Roadmap (Commitments)</a:t>
                      </a:r>
                    </a:p>
                  </a:txBody>
                  <a:tcPr marL="182880" marR="182880" marT="91440" marB="91440"/>
                </a:tc>
                <a:extLst>
                  <a:ext uri="{0D108BD9-81ED-4DB2-BD59-A6C34878D82A}">
                    <a16:rowId xmlns:a16="http://schemas.microsoft.com/office/drawing/2014/main" val="10002"/>
                  </a:ext>
                </a:extLst>
              </a:tr>
              <a:tr h="2463773">
                <a:tc>
                  <a:txBody>
                    <a:bodyPr/>
                    <a:lstStyle/>
                    <a:p>
                      <a:r>
                        <a:rPr lang="en-US" sz="4000" b="1" dirty="0"/>
                        <a:t>Share Your</a:t>
                      </a:r>
                      <a:r>
                        <a:rPr lang="en-US" sz="4000" b="1" baseline="0" dirty="0"/>
                        <a:t> Work with Your Leader</a:t>
                      </a:r>
                      <a:endParaRPr lang="en-US" sz="4000" b="1" dirty="0"/>
                    </a:p>
                  </a:txBody>
                  <a:tcPr marL="182880" marR="182880" marT="91440" marB="91440"/>
                </a:tc>
                <a:tc>
                  <a:txBody>
                    <a:bodyPr/>
                    <a:lstStyle/>
                    <a:p>
                      <a:r>
                        <a:rPr lang="en-US" sz="4000" dirty="0"/>
                        <a:t>Start</a:t>
                      </a:r>
                      <a:r>
                        <a:rPr lang="en-US" sz="4000" baseline="0" dirty="0"/>
                        <a:t> With Your Team, Graduate to Group/Portfolio</a:t>
                      </a:r>
                      <a:endParaRPr lang="en-US" sz="4000" dirty="0"/>
                    </a:p>
                  </a:txBody>
                  <a:tcPr marL="182880" marR="182880" marT="91440" marB="91440"/>
                </a:tc>
                <a:extLst>
                  <a:ext uri="{0D108BD9-81ED-4DB2-BD59-A6C34878D82A}">
                    <a16:rowId xmlns:a16="http://schemas.microsoft.com/office/drawing/2014/main" val="10003"/>
                  </a:ext>
                </a:extLst>
              </a:tr>
            </a:tbl>
          </a:graphicData>
        </a:graphic>
      </p:graphicFrame>
      <p:sp>
        <p:nvSpPr>
          <p:cNvPr id="7" name="TextBox 6"/>
          <p:cNvSpPr txBox="1"/>
          <p:nvPr/>
        </p:nvSpPr>
        <p:spPr>
          <a:xfrm>
            <a:off x="4546600" y="11487028"/>
            <a:ext cx="19875954" cy="1815882"/>
          </a:xfrm>
          <a:prstGeom prst="rect">
            <a:avLst/>
          </a:prstGeom>
          <a:noFill/>
        </p:spPr>
        <p:txBody>
          <a:bodyPr wrap="none" rtlCol="0">
            <a:spAutoFit/>
          </a:bodyPr>
          <a:lstStyle/>
          <a:p>
            <a:r>
              <a:rPr lang="en-US" sz="5600" b="1" dirty="0">
                <a:latin typeface="Calibri" panose="020F0502020204030204"/>
              </a:rPr>
              <a:t>TREAT YOUR OUTLOOK LIKE A PRODUCT</a:t>
            </a:r>
          </a:p>
          <a:p>
            <a:r>
              <a:rPr lang="en-US" sz="5600" dirty="0">
                <a:latin typeface="Calibri" panose="020F0502020204030204"/>
              </a:rPr>
              <a:t>Who is the Customer?  What </a:t>
            </a:r>
            <a:r>
              <a:rPr lang="en-US" sz="5600" dirty="0" err="1">
                <a:latin typeface="Calibri" panose="020F0502020204030204"/>
              </a:rPr>
              <a:t>Comm</a:t>
            </a:r>
            <a:r>
              <a:rPr lang="en-US" sz="5600" dirty="0">
                <a:latin typeface="Calibri" panose="020F0502020204030204"/>
              </a:rPr>
              <a:t> Problems Are You Solving For? </a:t>
            </a:r>
          </a:p>
        </p:txBody>
      </p:sp>
    </p:spTree>
    <p:extLst>
      <p:ext uri="{BB962C8B-B14F-4D97-AF65-F5344CB8AC3E}">
        <p14:creationId xmlns:p14="http://schemas.microsoft.com/office/powerpoint/2010/main" val="1164784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3193" y="-166254"/>
            <a:ext cx="25134666" cy="143130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a:solidFill>
                <a:srgbClr val="FFFFFF"/>
              </a:solidFill>
              <a:latin typeface="Calibri" panose="020F0502020204030204"/>
            </a:endParaRPr>
          </a:p>
        </p:txBody>
      </p:sp>
      <p:sp>
        <p:nvSpPr>
          <p:cNvPr id="2" name="Title 1"/>
          <p:cNvSpPr>
            <a:spLocks noGrp="1"/>
          </p:cNvSpPr>
          <p:nvPr>
            <p:ph type="title" idx="4294967295"/>
          </p:nvPr>
        </p:nvSpPr>
        <p:spPr>
          <a:xfrm>
            <a:off x="4826000" y="219075"/>
            <a:ext cx="19558000" cy="2346325"/>
          </a:xfrm>
          <a:prstGeom prst="rect">
            <a:avLst/>
          </a:prstGeom>
        </p:spPr>
        <p:txBody>
          <a:bodyPr>
            <a:normAutofit/>
          </a:bodyPr>
          <a:lstStyle/>
          <a:p>
            <a:r>
              <a:rPr lang="en-US" sz="8000" b="1" dirty="0">
                <a:solidFill>
                  <a:srgbClr val="C00000"/>
                </a:solidFill>
                <a:latin typeface="+mn-lt"/>
              </a:rPr>
              <a:t>How Do We Use this Define &amp; Discover Stuff?</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806" y="3058142"/>
            <a:ext cx="18497594" cy="10218341"/>
          </a:xfrm>
          <a:prstGeom prst="rect">
            <a:avLst/>
          </a:prstGeom>
        </p:spPr>
      </p:pic>
    </p:spTree>
    <p:extLst>
      <p:ext uri="{BB962C8B-B14F-4D97-AF65-F5344CB8AC3E}">
        <p14:creationId xmlns:p14="http://schemas.microsoft.com/office/powerpoint/2010/main" val="242573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592915" y="3926535"/>
            <a:ext cx="2646947" cy="2406315"/>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FFFFFF"/>
                </a:solidFill>
                <a:latin typeface="Calibri" panose="020F0502020204030204"/>
              </a:rPr>
              <a:t>EMPATHY</a:t>
            </a:r>
          </a:p>
        </p:txBody>
      </p:sp>
      <p:sp>
        <p:nvSpPr>
          <p:cNvPr id="6" name="Oval 5"/>
          <p:cNvSpPr/>
          <p:nvPr/>
        </p:nvSpPr>
        <p:spPr>
          <a:xfrm>
            <a:off x="7554029" y="3926535"/>
            <a:ext cx="2646947" cy="240631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FFFFFF"/>
                </a:solidFill>
                <a:latin typeface="Calibri" panose="020F0502020204030204"/>
              </a:rPr>
              <a:t>PASSION</a:t>
            </a:r>
          </a:p>
        </p:txBody>
      </p:sp>
      <p:sp>
        <p:nvSpPr>
          <p:cNvPr id="7" name="Oval 6"/>
          <p:cNvSpPr/>
          <p:nvPr/>
        </p:nvSpPr>
        <p:spPr>
          <a:xfrm>
            <a:off x="10333319" y="3926535"/>
            <a:ext cx="2646947" cy="240631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FFFFFF"/>
                </a:solidFill>
                <a:latin typeface="Calibri" panose="020F0502020204030204"/>
              </a:rPr>
              <a:t>CURIOSITY</a:t>
            </a:r>
          </a:p>
        </p:txBody>
      </p:sp>
      <p:sp>
        <p:nvSpPr>
          <p:cNvPr id="8" name="Oval 7"/>
          <p:cNvSpPr/>
          <p:nvPr/>
        </p:nvSpPr>
        <p:spPr>
          <a:xfrm>
            <a:off x="13121991" y="3926535"/>
            <a:ext cx="2646947" cy="240631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rgbClr val="FFFFFF"/>
                </a:solidFill>
                <a:latin typeface="Calibri" panose="020F0502020204030204"/>
              </a:rPr>
              <a:t>HUMULITY</a:t>
            </a:r>
            <a:endParaRPr lang="en-US" sz="2200" b="1" dirty="0">
              <a:solidFill>
                <a:srgbClr val="FFFFFF"/>
              </a:solidFill>
              <a:latin typeface="Calibri" panose="020F0502020204030204"/>
            </a:endParaRPr>
          </a:p>
        </p:txBody>
      </p:sp>
      <p:sp>
        <p:nvSpPr>
          <p:cNvPr id="9" name="Oval 8"/>
          <p:cNvSpPr/>
          <p:nvPr/>
        </p:nvSpPr>
        <p:spPr>
          <a:xfrm>
            <a:off x="15949423" y="3926535"/>
            <a:ext cx="2646947" cy="240631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FFFFFF"/>
                </a:solidFill>
                <a:latin typeface="Calibri" panose="020F0502020204030204"/>
              </a:rPr>
              <a:t>BIAS TOWARD ACTION</a:t>
            </a:r>
          </a:p>
        </p:txBody>
      </p:sp>
      <p:sp>
        <p:nvSpPr>
          <p:cNvPr id="11" name="Oval 10"/>
          <p:cNvSpPr/>
          <p:nvPr/>
        </p:nvSpPr>
        <p:spPr>
          <a:xfrm>
            <a:off x="18664580" y="3926535"/>
            <a:ext cx="2646947" cy="240631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FFFFFF"/>
                </a:solidFill>
                <a:latin typeface="Calibri" panose="020F0502020204030204"/>
              </a:rPr>
              <a:t>HUMOR</a:t>
            </a:r>
          </a:p>
        </p:txBody>
      </p:sp>
      <p:sp>
        <p:nvSpPr>
          <p:cNvPr id="12" name="Oval 11"/>
          <p:cNvSpPr/>
          <p:nvPr/>
        </p:nvSpPr>
        <p:spPr>
          <a:xfrm>
            <a:off x="21375679" y="3926535"/>
            <a:ext cx="2911642" cy="240631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rgbClr val="FFFFFF"/>
                </a:solidFill>
                <a:latin typeface="Calibri" panose="020F0502020204030204"/>
              </a:rPr>
              <a:t>TEAM FIRST</a:t>
            </a:r>
            <a:endParaRPr lang="en-US" sz="2200" b="1" dirty="0">
              <a:solidFill>
                <a:srgbClr val="FFFFFF"/>
              </a:solidFill>
              <a:latin typeface="Calibri" panose="020F0502020204030204"/>
            </a:endParaRPr>
          </a:p>
        </p:txBody>
      </p:sp>
      <p:sp>
        <p:nvSpPr>
          <p:cNvPr id="13" name="TextBox 12"/>
          <p:cNvSpPr txBox="1"/>
          <p:nvPr/>
        </p:nvSpPr>
        <p:spPr>
          <a:xfrm>
            <a:off x="4765803" y="6864641"/>
            <a:ext cx="2453570" cy="2139047"/>
          </a:xfrm>
          <a:prstGeom prst="rect">
            <a:avLst/>
          </a:prstGeom>
          <a:noFill/>
        </p:spPr>
        <p:txBody>
          <a:bodyPr wrap="square" rtlCol="0">
            <a:spAutoFit/>
          </a:bodyPr>
          <a:lstStyle/>
          <a:p>
            <a:pPr algn="l"/>
            <a:r>
              <a:rPr lang="en-US" sz="2200" b="1" dirty="0">
                <a:solidFill>
                  <a:schemeClr val="tx1"/>
                </a:solidFill>
                <a:latin typeface="Calibri" panose="020F0502020204030204"/>
              </a:rPr>
              <a:t>FOR OUR</a:t>
            </a:r>
          </a:p>
          <a:p>
            <a:pPr marL="342900" indent="-342900" algn="l">
              <a:buFont typeface="Arial" panose="020B0604020202020204" pitchFamily="34" charset="0"/>
              <a:buChar char="•"/>
            </a:pPr>
            <a:r>
              <a:rPr lang="en-US" sz="2200" dirty="0">
                <a:solidFill>
                  <a:schemeClr val="tx1"/>
                </a:solidFill>
                <a:latin typeface="Calibri" panose="020F0502020204030204"/>
              </a:rPr>
              <a:t>CUSTOMERS</a:t>
            </a:r>
          </a:p>
          <a:p>
            <a:pPr marL="342900" indent="-342900" algn="l">
              <a:buFont typeface="Arial" panose="020B0604020202020204" pitchFamily="34" charset="0"/>
              <a:buChar char="•"/>
            </a:pPr>
            <a:r>
              <a:rPr lang="en-US" sz="2200" dirty="0">
                <a:solidFill>
                  <a:schemeClr val="tx1"/>
                </a:solidFill>
                <a:latin typeface="Calibri" panose="020F0502020204030204"/>
              </a:rPr>
              <a:t>TEAMMATES</a:t>
            </a:r>
          </a:p>
          <a:p>
            <a:pPr marL="342900" indent="-342900" algn="l">
              <a:buFont typeface="Arial" panose="020B0604020202020204" pitchFamily="34" charset="0"/>
              <a:buChar char="•"/>
            </a:pPr>
            <a:r>
              <a:rPr lang="en-US" sz="2200" dirty="0">
                <a:solidFill>
                  <a:schemeClr val="tx1"/>
                </a:solidFill>
                <a:latin typeface="Calibri" panose="020F0502020204030204"/>
              </a:rPr>
              <a:t>STAKEHOLDERS</a:t>
            </a:r>
          </a:p>
          <a:p>
            <a:pPr marL="342900" indent="-342900" algn="l">
              <a:buFont typeface="Arial" panose="020B0604020202020204" pitchFamily="34" charset="0"/>
              <a:buChar char="•"/>
            </a:pPr>
            <a:r>
              <a:rPr lang="en-US" sz="2200" dirty="0">
                <a:solidFill>
                  <a:schemeClr val="tx1"/>
                </a:solidFill>
                <a:latin typeface="Calibri" panose="020F0502020204030204"/>
              </a:rPr>
              <a:t>SHAREHOLDERS</a:t>
            </a:r>
          </a:p>
          <a:p>
            <a:pPr marL="342900" indent="-342900" algn="l">
              <a:buFont typeface="Arial" panose="020B0604020202020204" pitchFamily="34" charset="0"/>
              <a:buChar char="•"/>
            </a:pPr>
            <a:r>
              <a:rPr lang="en-US" sz="2200" dirty="0">
                <a:solidFill>
                  <a:schemeClr val="tx1"/>
                </a:solidFill>
                <a:latin typeface="Calibri" panose="020F0502020204030204"/>
              </a:rPr>
              <a:t>PARTNERS</a:t>
            </a:r>
          </a:p>
        </p:txBody>
      </p:sp>
      <p:sp>
        <p:nvSpPr>
          <p:cNvPr id="14" name="TextBox 13"/>
          <p:cNvSpPr txBox="1"/>
          <p:nvPr/>
        </p:nvSpPr>
        <p:spPr>
          <a:xfrm>
            <a:off x="7468268" y="6864641"/>
            <a:ext cx="2801759" cy="2462213"/>
          </a:xfrm>
          <a:prstGeom prst="rect">
            <a:avLst/>
          </a:prstGeom>
          <a:noFill/>
        </p:spPr>
        <p:txBody>
          <a:bodyPr wrap="square" rtlCol="0">
            <a:spAutoFit/>
          </a:bodyPr>
          <a:lstStyle/>
          <a:p>
            <a:pPr algn="l"/>
            <a:r>
              <a:rPr lang="en-US" sz="2200" b="1" dirty="0">
                <a:solidFill>
                  <a:schemeClr val="tx1"/>
                </a:solidFill>
                <a:latin typeface="Calibri" panose="020F0502020204030204"/>
              </a:rPr>
              <a:t>FOR </a:t>
            </a:r>
          </a:p>
          <a:p>
            <a:pPr marL="342900" indent="-342900" algn="l">
              <a:buFont typeface="Arial" panose="020B0604020202020204" pitchFamily="34" charset="0"/>
              <a:buChar char="•"/>
            </a:pPr>
            <a:r>
              <a:rPr lang="en-US" sz="2200" dirty="0">
                <a:solidFill>
                  <a:schemeClr val="tx1"/>
                </a:solidFill>
                <a:latin typeface="Calibri" panose="020F0502020204030204"/>
              </a:rPr>
              <a:t>OUR PRODUCT</a:t>
            </a:r>
          </a:p>
          <a:p>
            <a:pPr marL="342900" indent="-342900" algn="l">
              <a:buFont typeface="Arial" panose="020B0604020202020204" pitchFamily="34" charset="0"/>
              <a:buChar char="•"/>
            </a:pPr>
            <a:r>
              <a:rPr lang="en-US" sz="2200" dirty="0">
                <a:solidFill>
                  <a:schemeClr val="tx1"/>
                </a:solidFill>
                <a:latin typeface="Calibri" panose="020F0502020204030204"/>
              </a:rPr>
              <a:t>OUR ROLE</a:t>
            </a:r>
          </a:p>
          <a:p>
            <a:pPr marL="342900" indent="-342900" algn="l">
              <a:buFont typeface="Arial" panose="020B0604020202020204" pitchFamily="34" charset="0"/>
              <a:buChar char="•"/>
            </a:pPr>
            <a:r>
              <a:rPr lang="en-US" sz="2200" dirty="0">
                <a:solidFill>
                  <a:schemeClr val="tx1"/>
                </a:solidFill>
                <a:latin typeface="Calibri" panose="020F0502020204030204"/>
              </a:rPr>
              <a:t>OUR DOMAIN</a:t>
            </a:r>
          </a:p>
          <a:p>
            <a:pPr marL="342900" indent="-342900" algn="l">
              <a:buFont typeface="Arial" panose="020B0604020202020204" pitchFamily="34" charset="0"/>
              <a:buChar char="•"/>
            </a:pPr>
            <a:r>
              <a:rPr lang="en-US" sz="2200" dirty="0">
                <a:solidFill>
                  <a:schemeClr val="tx1"/>
                </a:solidFill>
                <a:latin typeface="Calibri" panose="020F0502020204030204"/>
              </a:rPr>
              <a:t>LEARNING </a:t>
            </a:r>
          </a:p>
          <a:p>
            <a:pPr marL="342900" indent="-342900" algn="l">
              <a:buFont typeface="Arial" panose="020B0604020202020204" pitchFamily="34" charset="0"/>
              <a:buChar char="•"/>
            </a:pPr>
            <a:r>
              <a:rPr lang="en-US" sz="2200" dirty="0">
                <a:solidFill>
                  <a:schemeClr val="tx1"/>
                </a:solidFill>
                <a:latin typeface="Calibri" panose="020F0502020204030204"/>
              </a:rPr>
              <a:t>INNOVATION</a:t>
            </a:r>
          </a:p>
          <a:p>
            <a:pPr algn="l"/>
            <a:endParaRPr lang="en-US" sz="2200" dirty="0">
              <a:solidFill>
                <a:schemeClr val="tx1"/>
              </a:solidFill>
              <a:latin typeface="Calibri" panose="020F0502020204030204"/>
            </a:endParaRPr>
          </a:p>
        </p:txBody>
      </p:sp>
      <p:sp>
        <p:nvSpPr>
          <p:cNvPr id="15" name="TextBox 14"/>
          <p:cNvSpPr txBox="1"/>
          <p:nvPr/>
        </p:nvSpPr>
        <p:spPr>
          <a:xfrm>
            <a:off x="10333319" y="6864641"/>
            <a:ext cx="2651534" cy="2462213"/>
          </a:xfrm>
          <a:prstGeom prst="rect">
            <a:avLst/>
          </a:prstGeom>
          <a:noFill/>
        </p:spPr>
        <p:txBody>
          <a:bodyPr wrap="square" rtlCol="0">
            <a:spAutoFit/>
          </a:bodyPr>
          <a:lstStyle/>
          <a:p>
            <a:pPr algn="l"/>
            <a:r>
              <a:rPr lang="en-US" sz="2200" b="1" dirty="0">
                <a:solidFill>
                  <a:schemeClr val="tx1"/>
                </a:solidFill>
                <a:latin typeface="Calibri" panose="020F0502020204030204"/>
              </a:rPr>
              <a:t>ABOUT</a:t>
            </a:r>
          </a:p>
          <a:p>
            <a:pPr marL="342900" indent="-342900" algn="l">
              <a:buFont typeface="Arial" panose="020B0604020202020204" pitchFamily="34" charset="0"/>
              <a:buChar char="•"/>
            </a:pPr>
            <a:r>
              <a:rPr lang="en-US" sz="2200" dirty="0">
                <a:solidFill>
                  <a:schemeClr val="tx1"/>
                </a:solidFill>
                <a:latin typeface="Calibri" panose="020F0502020204030204"/>
              </a:rPr>
              <a:t>PRODUCT IDEAS</a:t>
            </a:r>
          </a:p>
          <a:p>
            <a:pPr marL="342900" indent="-342900" algn="l">
              <a:buFont typeface="Arial" panose="020B0604020202020204" pitchFamily="34" charset="0"/>
              <a:buChar char="•"/>
            </a:pPr>
            <a:r>
              <a:rPr lang="en-US" sz="2200" dirty="0">
                <a:solidFill>
                  <a:schemeClr val="tx1"/>
                </a:solidFill>
                <a:latin typeface="Calibri" panose="020F0502020204030204"/>
              </a:rPr>
              <a:t>WHAT’S NEXT</a:t>
            </a:r>
          </a:p>
          <a:p>
            <a:pPr marL="342900" indent="-342900" algn="l">
              <a:buFont typeface="Arial" panose="020B0604020202020204" pitchFamily="34" charset="0"/>
              <a:buChar char="•"/>
            </a:pPr>
            <a:r>
              <a:rPr lang="en-US" sz="2200" dirty="0">
                <a:solidFill>
                  <a:schemeClr val="tx1"/>
                </a:solidFill>
                <a:latin typeface="Calibri" panose="020F0502020204030204"/>
              </a:rPr>
              <a:t>OUR PROFESSION</a:t>
            </a:r>
          </a:p>
          <a:p>
            <a:pPr marL="342900" indent="-342900" algn="l">
              <a:buFont typeface="Arial" panose="020B0604020202020204" pitchFamily="34" charset="0"/>
              <a:buChar char="•"/>
            </a:pPr>
            <a:r>
              <a:rPr lang="en-US" sz="2200" dirty="0">
                <a:solidFill>
                  <a:schemeClr val="tx1"/>
                </a:solidFill>
                <a:latin typeface="Calibri" panose="020F0502020204030204"/>
              </a:rPr>
              <a:t>IMMERSIVE LEARNING </a:t>
            </a:r>
          </a:p>
          <a:p>
            <a:pPr marL="342900" indent="-342900" algn="l">
              <a:buFont typeface="Arial" panose="020B0604020202020204" pitchFamily="34" charset="0"/>
              <a:buChar char="•"/>
            </a:pPr>
            <a:endParaRPr lang="en-US" sz="2200" dirty="0">
              <a:solidFill>
                <a:schemeClr val="tx1"/>
              </a:solidFill>
              <a:latin typeface="Calibri" panose="020F0502020204030204"/>
            </a:endParaRPr>
          </a:p>
        </p:txBody>
      </p:sp>
      <p:sp>
        <p:nvSpPr>
          <p:cNvPr id="16" name="TextBox 15"/>
          <p:cNvSpPr txBox="1"/>
          <p:nvPr/>
        </p:nvSpPr>
        <p:spPr>
          <a:xfrm>
            <a:off x="15676755" y="6864641"/>
            <a:ext cx="2920445" cy="4154984"/>
          </a:xfrm>
          <a:prstGeom prst="rect">
            <a:avLst/>
          </a:prstGeom>
          <a:noFill/>
        </p:spPr>
        <p:txBody>
          <a:bodyPr wrap="square" rtlCol="0">
            <a:spAutoFit/>
          </a:bodyPr>
          <a:lstStyle/>
          <a:p>
            <a:pPr algn="l"/>
            <a:r>
              <a:rPr lang="en-US" sz="2200" b="1" dirty="0">
                <a:solidFill>
                  <a:schemeClr val="tx1"/>
                </a:solidFill>
                <a:latin typeface="Calibri" panose="020F0502020204030204"/>
              </a:rPr>
              <a:t>WE</a:t>
            </a:r>
            <a:endParaRPr lang="en-US" sz="2200" dirty="0">
              <a:solidFill>
                <a:schemeClr val="tx1"/>
              </a:solidFill>
              <a:latin typeface="Calibri" panose="020F0502020204030204"/>
            </a:endParaRPr>
          </a:p>
          <a:p>
            <a:pPr marL="342900" indent="-342900" algn="l">
              <a:buFont typeface="Arial" panose="020B0604020202020204" pitchFamily="34" charset="0"/>
              <a:buChar char="•"/>
            </a:pPr>
            <a:r>
              <a:rPr lang="en-US" sz="2200" dirty="0">
                <a:solidFill>
                  <a:schemeClr val="tx1"/>
                </a:solidFill>
                <a:latin typeface="Calibri" panose="020F0502020204030204"/>
              </a:rPr>
              <a:t>EMPOWER OUR TEAMS</a:t>
            </a:r>
          </a:p>
          <a:p>
            <a:pPr marL="342900" indent="-342900" algn="l">
              <a:buFont typeface="Arial" panose="020B0604020202020204" pitchFamily="34" charset="0"/>
              <a:buChar char="•"/>
            </a:pPr>
            <a:r>
              <a:rPr lang="en-US" sz="2200" dirty="0">
                <a:solidFill>
                  <a:schemeClr val="tx1"/>
                </a:solidFill>
                <a:latin typeface="Calibri" panose="020F0502020204030204"/>
              </a:rPr>
              <a:t>OPERATE WITH URGENCY</a:t>
            </a:r>
          </a:p>
          <a:p>
            <a:pPr marL="342900" indent="-342900" algn="l">
              <a:buFont typeface="Arial" panose="020B0604020202020204" pitchFamily="34" charset="0"/>
              <a:buChar char="•"/>
            </a:pPr>
            <a:r>
              <a:rPr lang="en-US" sz="2200" b="1" dirty="0">
                <a:solidFill>
                  <a:schemeClr val="tx1"/>
                </a:solidFill>
                <a:latin typeface="Calibri" panose="020F0502020204030204"/>
              </a:rPr>
              <a:t>DO</a:t>
            </a:r>
            <a:r>
              <a:rPr lang="en-US" sz="2200" dirty="0">
                <a:solidFill>
                  <a:schemeClr val="tx1"/>
                </a:solidFill>
                <a:latin typeface="Calibri" panose="020F0502020204030204"/>
              </a:rPr>
              <a:t> MORE THAN WE TALK</a:t>
            </a:r>
          </a:p>
          <a:p>
            <a:pPr marL="342900" indent="-342900" algn="l">
              <a:buFont typeface="Arial" panose="020B0604020202020204" pitchFamily="34" charset="0"/>
              <a:buChar char="•"/>
            </a:pPr>
            <a:r>
              <a:rPr lang="en-US" sz="2200" dirty="0">
                <a:solidFill>
                  <a:schemeClr val="tx1"/>
                </a:solidFill>
                <a:latin typeface="Calibri" panose="020F0502020204030204"/>
              </a:rPr>
              <a:t>VALUE OUTCOMES OVER OUTPUT</a:t>
            </a:r>
          </a:p>
          <a:p>
            <a:pPr marL="342900" indent="-342900" algn="l">
              <a:buFont typeface="Arial" panose="020B0604020202020204" pitchFamily="34" charset="0"/>
              <a:buChar char="•"/>
            </a:pPr>
            <a:r>
              <a:rPr lang="en-US" sz="2200" dirty="0">
                <a:solidFill>
                  <a:schemeClr val="tx1"/>
                </a:solidFill>
                <a:latin typeface="Calibri" panose="020F0502020204030204"/>
              </a:rPr>
              <a:t>CHALLENGE EACH OTHER TO GROW</a:t>
            </a:r>
          </a:p>
          <a:p>
            <a:pPr marL="342900" indent="-342900" algn="l">
              <a:buFont typeface="Arial" panose="020B0604020202020204" pitchFamily="34" charset="0"/>
              <a:buChar char="•"/>
            </a:pPr>
            <a:endParaRPr lang="en-US" sz="2200" dirty="0">
              <a:solidFill>
                <a:schemeClr val="tx1"/>
              </a:solidFill>
              <a:latin typeface="Calibri" panose="020F0502020204030204"/>
            </a:endParaRPr>
          </a:p>
        </p:txBody>
      </p:sp>
      <p:sp>
        <p:nvSpPr>
          <p:cNvPr id="17" name="TextBox 16"/>
          <p:cNvSpPr txBox="1"/>
          <p:nvPr/>
        </p:nvSpPr>
        <p:spPr>
          <a:xfrm>
            <a:off x="13162154" y="6864641"/>
            <a:ext cx="2514601" cy="1446550"/>
          </a:xfrm>
          <a:prstGeom prst="rect">
            <a:avLst/>
          </a:prstGeom>
          <a:noFill/>
        </p:spPr>
        <p:txBody>
          <a:bodyPr wrap="square" rtlCol="0">
            <a:spAutoFit/>
          </a:bodyPr>
          <a:lstStyle/>
          <a:p>
            <a:pPr algn="l"/>
            <a:r>
              <a:rPr lang="en-US" sz="2200" b="1" dirty="0">
                <a:solidFill>
                  <a:schemeClr val="tx1"/>
                </a:solidFill>
                <a:latin typeface="Calibri" panose="020F0502020204030204"/>
              </a:rPr>
              <a:t>WE</a:t>
            </a:r>
            <a:r>
              <a:rPr lang="en-US" sz="2200" dirty="0">
                <a:solidFill>
                  <a:schemeClr val="tx1"/>
                </a:solidFill>
                <a:latin typeface="Calibri" panose="020F0502020204030204"/>
              </a:rPr>
              <a:t> </a:t>
            </a:r>
            <a:endParaRPr lang="en-US" sz="2200" dirty="0" smtClean="0">
              <a:solidFill>
                <a:schemeClr val="tx1"/>
              </a:solidFill>
              <a:latin typeface="Calibri" panose="020F0502020204030204"/>
            </a:endParaRPr>
          </a:p>
          <a:p>
            <a:pPr marL="342900" indent="-342900" algn="l">
              <a:buFont typeface="Arial" panose="020B0604020202020204" pitchFamily="34" charset="0"/>
              <a:buChar char="•"/>
            </a:pPr>
            <a:r>
              <a:rPr lang="en-US" sz="2200" dirty="0" smtClean="0">
                <a:solidFill>
                  <a:schemeClr val="tx1"/>
                </a:solidFill>
                <a:latin typeface="Calibri" panose="020F0502020204030204"/>
              </a:rPr>
              <a:t>ASSUME WE ARE WRONG UNTIL PROVEN RIGHT</a:t>
            </a:r>
            <a:endParaRPr lang="en-US" sz="2200" dirty="0">
              <a:solidFill>
                <a:schemeClr val="tx1"/>
              </a:solidFill>
              <a:latin typeface="Calibri" panose="020F0502020204030204"/>
            </a:endParaRPr>
          </a:p>
        </p:txBody>
      </p:sp>
      <p:sp>
        <p:nvSpPr>
          <p:cNvPr id="18" name="TextBox 17"/>
          <p:cNvSpPr txBox="1"/>
          <p:nvPr/>
        </p:nvSpPr>
        <p:spPr>
          <a:xfrm>
            <a:off x="18717497" y="6864641"/>
            <a:ext cx="2651534" cy="4493538"/>
          </a:xfrm>
          <a:prstGeom prst="rect">
            <a:avLst/>
          </a:prstGeom>
          <a:noFill/>
        </p:spPr>
        <p:txBody>
          <a:bodyPr wrap="square" rtlCol="0">
            <a:spAutoFit/>
          </a:bodyPr>
          <a:lstStyle/>
          <a:p>
            <a:pPr algn="l"/>
            <a:r>
              <a:rPr lang="en-US" sz="2200" b="1" dirty="0">
                <a:solidFill>
                  <a:schemeClr val="tx1"/>
                </a:solidFill>
                <a:latin typeface="Calibri" panose="020F0502020204030204"/>
              </a:rPr>
              <a:t>WE</a:t>
            </a:r>
            <a:r>
              <a:rPr lang="en-US" sz="2200" dirty="0">
                <a:solidFill>
                  <a:schemeClr val="tx1"/>
                </a:solidFill>
                <a:latin typeface="Calibri" panose="020F0502020204030204"/>
              </a:rPr>
              <a:t> </a:t>
            </a:r>
            <a:endParaRPr lang="en-US" sz="2200" dirty="0" smtClean="0">
              <a:solidFill>
                <a:schemeClr val="tx1"/>
              </a:solidFill>
              <a:latin typeface="Calibri" panose="020F0502020204030204"/>
            </a:endParaRPr>
          </a:p>
          <a:p>
            <a:pPr marL="342900" indent="-342900" algn="l">
              <a:buFont typeface="Arial" panose="020B0604020202020204" pitchFamily="34" charset="0"/>
              <a:buChar char="•"/>
            </a:pPr>
            <a:r>
              <a:rPr lang="en-US" sz="2200" dirty="0" smtClean="0">
                <a:solidFill>
                  <a:schemeClr val="tx1"/>
                </a:solidFill>
                <a:latin typeface="Calibri" panose="020F0502020204030204"/>
              </a:rPr>
              <a:t>DON’T </a:t>
            </a:r>
            <a:r>
              <a:rPr lang="en-US" sz="2200" dirty="0">
                <a:solidFill>
                  <a:schemeClr val="tx1"/>
                </a:solidFill>
                <a:latin typeface="Calibri" panose="020F0502020204030204"/>
              </a:rPr>
              <a:t>TAKE OURSELVES TOO SERIOUSLY.  </a:t>
            </a:r>
          </a:p>
          <a:p>
            <a:pPr marL="342900" indent="-342900" algn="l">
              <a:buFont typeface="Arial" panose="020B0604020202020204" pitchFamily="34" charset="0"/>
              <a:buChar char="•"/>
            </a:pPr>
            <a:endParaRPr lang="en-US" sz="2200" dirty="0">
              <a:solidFill>
                <a:schemeClr val="tx1"/>
              </a:solidFill>
              <a:latin typeface="Calibri" panose="020F0502020204030204"/>
            </a:endParaRPr>
          </a:p>
          <a:p>
            <a:pPr marL="342900" indent="-342900" algn="l">
              <a:buFont typeface="Arial" panose="020B0604020202020204" pitchFamily="34" charset="0"/>
              <a:buChar char="•"/>
            </a:pPr>
            <a:r>
              <a:rPr lang="en-US" sz="2200" dirty="0" smtClean="0">
                <a:solidFill>
                  <a:schemeClr val="tx1"/>
                </a:solidFill>
                <a:latin typeface="Calibri" panose="020F0502020204030204"/>
              </a:rPr>
              <a:t>SELL </a:t>
            </a:r>
            <a:r>
              <a:rPr lang="en-US" sz="2200" dirty="0">
                <a:solidFill>
                  <a:schemeClr val="tx1"/>
                </a:solidFill>
                <a:latin typeface="Calibri" panose="020F0502020204030204"/>
              </a:rPr>
              <a:t>STUFF THAT PEOPLE WANT AND SOMETIMES NEED.</a:t>
            </a:r>
          </a:p>
          <a:p>
            <a:pPr marL="342900" indent="-342900" algn="l">
              <a:buFont typeface="Arial" panose="020B0604020202020204" pitchFamily="34" charset="0"/>
              <a:buChar char="•"/>
            </a:pPr>
            <a:endParaRPr lang="en-US" sz="2200" dirty="0">
              <a:solidFill>
                <a:schemeClr val="tx1"/>
              </a:solidFill>
              <a:latin typeface="Calibri" panose="020F0502020204030204"/>
            </a:endParaRPr>
          </a:p>
          <a:p>
            <a:pPr marL="342900" indent="-342900" algn="l">
              <a:buFont typeface="Arial" panose="020B0604020202020204" pitchFamily="34" charset="0"/>
              <a:buChar char="•"/>
            </a:pPr>
            <a:r>
              <a:rPr lang="en-US" sz="2200" dirty="0" smtClean="0">
                <a:solidFill>
                  <a:schemeClr val="tx1"/>
                </a:solidFill>
                <a:latin typeface="Calibri" panose="020F0502020204030204"/>
              </a:rPr>
              <a:t>HAVE </a:t>
            </a:r>
            <a:r>
              <a:rPr lang="en-US" sz="2200" dirty="0">
                <a:solidFill>
                  <a:schemeClr val="tx1"/>
                </a:solidFill>
                <a:latin typeface="Calibri" panose="020F0502020204030204"/>
              </a:rPr>
              <a:t>FUN WORKING TOGETHER.</a:t>
            </a:r>
          </a:p>
        </p:txBody>
      </p:sp>
      <p:sp>
        <p:nvSpPr>
          <p:cNvPr id="20" name="TextBox 19"/>
          <p:cNvSpPr txBox="1"/>
          <p:nvPr/>
        </p:nvSpPr>
        <p:spPr>
          <a:xfrm>
            <a:off x="21489327" y="6864641"/>
            <a:ext cx="2651534" cy="4493538"/>
          </a:xfrm>
          <a:prstGeom prst="rect">
            <a:avLst/>
          </a:prstGeom>
          <a:noFill/>
        </p:spPr>
        <p:txBody>
          <a:bodyPr wrap="square" rtlCol="0">
            <a:spAutoFit/>
          </a:bodyPr>
          <a:lstStyle/>
          <a:p>
            <a:pPr algn="l"/>
            <a:r>
              <a:rPr lang="en-US" sz="2200" b="1" dirty="0">
                <a:solidFill>
                  <a:schemeClr val="tx1"/>
                </a:solidFill>
                <a:latin typeface="Calibri" panose="020F0502020204030204"/>
              </a:rPr>
              <a:t>WE</a:t>
            </a:r>
            <a:r>
              <a:rPr lang="en-US" sz="2200" dirty="0">
                <a:solidFill>
                  <a:schemeClr val="tx1"/>
                </a:solidFill>
                <a:latin typeface="Calibri" panose="020F0502020204030204"/>
              </a:rPr>
              <a:t> </a:t>
            </a:r>
            <a:endParaRPr lang="en-US" sz="2200" dirty="0" smtClean="0">
              <a:solidFill>
                <a:schemeClr val="tx1"/>
              </a:solidFill>
              <a:latin typeface="Calibri" panose="020F0502020204030204"/>
            </a:endParaRPr>
          </a:p>
          <a:p>
            <a:pPr marL="342900" indent="-342900" algn="l">
              <a:buFont typeface="Arial" panose="020B0604020202020204" pitchFamily="34" charset="0"/>
              <a:buChar char="•"/>
            </a:pPr>
            <a:r>
              <a:rPr lang="en-US" sz="2200" dirty="0" smtClean="0">
                <a:solidFill>
                  <a:schemeClr val="tx1"/>
                </a:solidFill>
                <a:latin typeface="Calibri" panose="020F0502020204030204"/>
              </a:rPr>
              <a:t>RECOGNIZE </a:t>
            </a:r>
            <a:r>
              <a:rPr lang="en-US" sz="2200" dirty="0">
                <a:solidFill>
                  <a:schemeClr val="tx1"/>
                </a:solidFill>
                <a:latin typeface="Calibri" panose="020F0502020204030204"/>
              </a:rPr>
              <a:t>THAT WE ARE PART OF THE LARGER ENTERPRISE.</a:t>
            </a:r>
          </a:p>
          <a:p>
            <a:pPr marL="342900" indent="-342900" algn="l">
              <a:buFont typeface="Arial" panose="020B0604020202020204" pitchFamily="34" charset="0"/>
              <a:buChar char="•"/>
            </a:pPr>
            <a:endParaRPr lang="en-US" sz="2200" dirty="0">
              <a:solidFill>
                <a:schemeClr val="tx1"/>
              </a:solidFill>
              <a:latin typeface="Calibri" panose="020F0502020204030204"/>
            </a:endParaRPr>
          </a:p>
          <a:p>
            <a:pPr marL="342900" indent="-342900" algn="l">
              <a:buFont typeface="Arial" panose="020B0604020202020204" pitchFamily="34" charset="0"/>
              <a:buChar char="•"/>
            </a:pPr>
            <a:r>
              <a:rPr lang="en-US" sz="2200" dirty="0" smtClean="0">
                <a:solidFill>
                  <a:schemeClr val="tx1"/>
                </a:solidFill>
                <a:latin typeface="Calibri" panose="020F0502020204030204"/>
              </a:rPr>
              <a:t>CANNOT </a:t>
            </a:r>
            <a:r>
              <a:rPr lang="en-US" sz="2200" dirty="0">
                <a:solidFill>
                  <a:schemeClr val="tx1"/>
                </a:solidFill>
                <a:latin typeface="Calibri" panose="020F0502020204030204"/>
              </a:rPr>
              <a:t>SUCCEED AS STAND-ALONE BUSINESS UNITS.</a:t>
            </a:r>
          </a:p>
          <a:p>
            <a:pPr marL="342900" indent="-342900" algn="l">
              <a:buFont typeface="Arial" panose="020B0604020202020204" pitchFamily="34" charset="0"/>
              <a:buChar char="•"/>
            </a:pPr>
            <a:endParaRPr lang="en-US" sz="2200" dirty="0">
              <a:solidFill>
                <a:schemeClr val="tx1"/>
              </a:solidFill>
              <a:latin typeface="Calibri" panose="020F0502020204030204"/>
            </a:endParaRPr>
          </a:p>
          <a:p>
            <a:pPr marL="342900" indent="-342900" algn="l">
              <a:buFont typeface="Arial" panose="020B0604020202020204" pitchFamily="34" charset="0"/>
              <a:buChar char="•"/>
            </a:pPr>
            <a:r>
              <a:rPr lang="en-US" sz="2200" dirty="0">
                <a:solidFill>
                  <a:schemeClr val="tx1"/>
                </a:solidFill>
                <a:latin typeface="Calibri" panose="020F0502020204030204"/>
              </a:rPr>
              <a:t>BUSINESS AND TECH ARE ONE IN THE SAME.</a:t>
            </a:r>
          </a:p>
        </p:txBody>
      </p:sp>
      <p:sp>
        <p:nvSpPr>
          <p:cNvPr id="2" name="Title 1"/>
          <p:cNvSpPr>
            <a:spLocks noGrp="1"/>
          </p:cNvSpPr>
          <p:nvPr>
            <p:ph type="title" idx="4294967295"/>
          </p:nvPr>
        </p:nvSpPr>
        <p:spPr>
          <a:xfrm>
            <a:off x="4738770" y="384175"/>
            <a:ext cx="21031200" cy="1574800"/>
          </a:xfrm>
          <a:prstGeom prst="rect">
            <a:avLst/>
          </a:prstGeom>
        </p:spPr>
        <p:txBody>
          <a:bodyPr/>
          <a:lstStyle/>
          <a:p>
            <a:r>
              <a:rPr lang="en-US" b="1" dirty="0">
                <a:solidFill>
                  <a:srgbClr val="C00000"/>
                </a:solidFill>
                <a:latin typeface="+mn-lt"/>
                <a:ea typeface="Century Gothic" charset="0"/>
                <a:cs typeface="Century Gothic" charset="0"/>
              </a:rPr>
              <a:t>Product Values </a:t>
            </a:r>
          </a:p>
        </p:txBody>
      </p:sp>
    </p:spTree>
    <p:extLst>
      <p:ext uri="{BB962C8B-B14F-4D97-AF65-F5344CB8AC3E}">
        <p14:creationId xmlns:p14="http://schemas.microsoft.com/office/powerpoint/2010/main" val="3727242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inVertical)">
                                      <p:cBhvr>
                                        <p:cTn id="40" dur="500"/>
                                        <p:tgtEl>
                                          <p:spTgt spid="17"/>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inVertical)">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P spid="13" grpId="0"/>
      <p:bldP spid="14" grpId="0"/>
      <p:bldP spid="15" grpId="0"/>
      <p:bldP spid="16" grpId="0"/>
      <p:bldP spid="17" grpId="0"/>
      <p:bldP spid="18"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359400" y="2540000"/>
            <a:ext cx="18719800" cy="10591800"/>
          </a:xfrm>
          <a:prstGeom prst="rect">
            <a:avLst/>
          </a:prstGeom>
        </p:spPr>
        <p:txBody>
          <a:bodyPr>
            <a:normAutofit/>
          </a:bodyPr>
          <a:lstStyle/>
          <a:p>
            <a:pPr marL="0" indent="0">
              <a:buNone/>
            </a:pPr>
            <a:r>
              <a:rPr lang="en-US" sz="6400" b="1" dirty="0">
                <a:solidFill>
                  <a:schemeClr val="accent5">
                    <a:lumMod val="75000"/>
                  </a:schemeClr>
                </a:solidFill>
              </a:rPr>
              <a:t>Product is a Mindset Marked by ~3 Key Themes </a:t>
            </a:r>
          </a:p>
          <a:p>
            <a:r>
              <a:rPr lang="en-US" dirty="0">
                <a:solidFill>
                  <a:schemeClr val="accent5">
                    <a:lumMod val="75000"/>
                  </a:schemeClr>
                </a:solidFill>
              </a:rPr>
              <a:t>Customer is at the Center of All We Do </a:t>
            </a:r>
          </a:p>
          <a:p>
            <a:r>
              <a:rPr lang="en-US" dirty="0">
                <a:solidFill>
                  <a:schemeClr val="accent5">
                    <a:lumMod val="75000"/>
                  </a:schemeClr>
                </a:solidFill>
              </a:rPr>
              <a:t>Product is About Determining What to Build. Our Ideas are Hypotheses.</a:t>
            </a:r>
          </a:p>
          <a:p>
            <a:r>
              <a:rPr lang="en-US" dirty="0">
                <a:solidFill>
                  <a:schemeClr val="accent5">
                    <a:lumMod val="75000"/>
                  </a:schemeClr>
                </a:solidFill>
              </a:rPr>
              <a:t>Focus on Outcomes over Output. </a:t>
            </a:r>
          </a:p>
          <a:p>
            <a:endParaRPr lang="en-US" dirty="0">
              <a:solidFill>
                <a:schemeClr val="accent5">
                  <a:lumMod val="75000"/>
                </a:schemeClr>
              </a:solidFill>
            </a:endParaRPr>
          </a:p>
          <a:p>
            <a:pPr marL="0" indent="0">
              <a:buNone/>
            </a:pPr>
            <a:r>
              <a:rPr lang="en-US" u="sng" dirty="0">
                <a:solidFill>
                  <a:schemeClr val="accent5">
                    <a:lumMod val="75000"/>
                  </a:schemeClr>
                </a:solidFill>
              </a:rPr>
              <a:t>Remember</a:t>
            </a:r>
            <a:r>
              <a:rPr lang="en-US" dirty="0">
                <a:solidFill>
                  <a:schemeClr val="accent5">
                    <a:lumMod val="75000"/>
                  </a:schemeClr>
                </a:solidFill>
              </a:rPr>
              <a:t> : Not every tool in the playbook is used by every product team in every situation. </a:t>
            </a:r>
            <a:r>
              <a:rPr lang="en-US" dirty="0">
                <a:solidFill>
                  <a:srgbClr val="C00000"/>
                </a:solidFill>
              </a:rPr>
              <a:t>It’s about Shared Understanding.</a:t>
            </a:r>
          </a:p>
        </p:txBody>
      </p:sp>
    </p:spTree>
    <p:extLst>
      <p:ext uri="{BB962C8B-B14F-4D97-AF65-F5344CB8AC3E}">
        <p14:creationId xmlns:p14="http://schemas.microsoft.com/office/powerpoint/2010/main" val="38051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105400" y="3987800"/>
            <a:ext cx="13203534" cy="7975600"/>
          </a:xfrm>
          <a:prstGeom prst="rect">
            <a:avLst/>
          </a:prstGeom>
        </p:spPr>
        <p:txBody>
          <a:bodyPr>
            <a:normAutofit fontScale="85000" lnSpcReduction="10000"/>
          </a:bodyPr>
          <a:lstStyle/>
          <a:p>
            <a:pPr marL="0" indent="0">
              <a:buNone/>
            </a:pPr>
            <a:r>
              <a:rPr lang="en-US" b="1" dirty="0">
                <a:solidFill>
                  <a:schemeClr val="tx1"/>
                </a:solidFill>
              </a:rPr>
              <a:t>5 Minutes To Go!  Finish Strong</a:t>
            </a:r>
            <a:br>
              <a:rPr lang="en-US" b="1" dirty="0">
                <a:solidFill>
                  <a:schemeClr val="tx1"/>
                </a:solidFill>
              </a:rPr>
            </a:br>
            <a:endParaRPr lang="en-US" dirty="0">
              <a:solidFill>
                <a:schemeClr val="tx1"/>
              </a:solidFill>
            </a:endParaRPr>
          </a:p>
          <a:p>
            <a:r>
              <a:rPr lang="en-US" b="1" dirty="0">
                <a:solidFill>
                  <a:schemeClr val="tx1"/>
                </a:solidFill>
              </a:rPr>
              <a:t>The 3 Things </a:t>
            </a:r>
            <a:r>
              <a:rPr lang="en-US" dirty="0">
                <a:solidFill>
                  <a:schemeClr val="tx1"/>
                </a:solidFill>
              </a:rPr>
              <a:t>you’ll take back to your team </a:t>
            </a:r>
          </a:p>
          <a:p>
            <a:endParaRPr lang="en-US" b="1" dirty="0">
              <a:solidFill>
                <a:schemeClr val="tx1"/>
              </a:solidFill>
            </a:endParaRPr>
          </a:p>
          <a:p>
            <a:r>
              <a:rPr lang="en-US" b="1" dirty="0">
                <a:solidFill>
                  <a:schemeClr val="tx1"/>
                </a:solidFill>
              </a:rPr>
              <a:t>Any topics that you’ll explore independently </a:t>
            </a:r>
            <a:br>
              <a:rPr lang="en-US" b="1" dirty="0">
                <a:solidFill>
                  <a:schemeClr val="tx1"/>
                </a:solidFill>
              </a:rPr>
            </a:br>
            <a:r>
              <a:rPr lang="en-US" dirty="0">
                <a:solidFill>
                  <a:schemeClr val="tx1"/>
                </a:solidFill>
              </a:rPr>
              <a:t>over the next month</a:t>
            </a:r>
          </a:p>
          <a:p>
            <a:endParaRPr lang="en-US" b="1" dirty="0">
              <a:solidFill>
                <a:schemeClr val="tx1"/>
              </a:solidFill>
            </a:endParaRPr>
          </a:p>
          <a:p>
            <a:r>
              <a:rPr lang="en-US" b="1" dirty="0">
                <a:solidFill>
                  <a:schemeClr val="tx1"/>
                </a:solidFill>
              </a:rPr>
              <a:t>Session Eval </a:t>
            </a:r>
            <a:r>
              <a:rPr lang="en-US" dirty="0">
                <a:solidFill>
                  <a:schemeClr val="tx1"/>
                </a:solidFill>
              </a:rPr>
              <a:t>– please complete before you </a:t>
            </a:r>
            <a:br>
              <a:rPr lang="en-US" dirty="0">
                <a:solidFill>
                  <a:schemeClr val="tx1"/>
                </a:solidFill>
              </a:rPr>
            </a:br>
            <a:r>
              <a:rPr lang="en-US" dirty="0">
                <a:solidFill>
                  <a:schemeClr val="tx1"/>
                </a:solidFill>
              </a:rPr>
              <a:t>leave.  Goal is 100% response rate.  </a:t>
            </a:r>
          </a:p>
        </p:txBody>
      </p:sp>
      <p:sp>
        <p:nvSpPr>
          <p:cNvPr id="2" name="Title 1"/>
          <p:cNvSpPr>
            <a:spLocks noGrp="1"/>
          </p:cNvSpPr>
          <p:nvPr>
            <p:ph type="title" idx="4294967295"/>
          </p:nvPr>
        </p:nvSpPr>
        <p:spPr>
          <a:xfrm>
            <a:off x="4800600" y="508000"/>
            <a:ext cx="21031200" cy="1377950"/>
          </a:xfrm>
          <a:prstGeom prst="rect">
            <a:avLst/>
          </a:prstGeom>
        </p:spPr>
        <p:txBody>
          <a:bodyPr>
            <a:normAutofit/>
          </a:bodyPr>
          <a:lstStyle/>
          <a:p>
            <a:r>
              <a:rPr lang="en-US" dirty="0">
                <a:solidFill>
                  <a:srgbClr val="C00000"/>
                </a:solidFill>
              </a:rPr>
              <a:t>Session Wrap</a:t>
            </a:r>
          </a:p>
        </p:txBody>
      </p:sp>
      <p:pic>
        <p:nvPicPr>
          <p:cNvPr id="5" name="Picture 4"/>
          <p:cNvPicPr>
            <a:picLocks noChangeAspect="1"/>
          </p:cNvPicPr>
          <p:nvPr/>
        </p:nvPicPr>
        <p:blipFill>
          <a:blip r:embed="rId3"/>
          <a:stretch>
            <a:fillRect/>
          </a:stretch>
        </p:blipFill>
        <p:spPr>
          <a:xfrm>
            <a:off x="18308934" y="4455889"/>
            <a:ext cx="5077064" cy="6346330"/>
          </a:xfrm>
          <a:prstGeom prst="rect">
            <a:avLst/>
          </a:prstGeom>
          <a:effectLst>
            <a:outerShdw blurRad="292100" dist="101600" dir="2700000" sx="103000" sy="103000" algn="tl" rotWithShape="0">
              <a:prstClr val="black">
                <a:alpha val="62000"/>
              </a:prstClr>
            </a:outerShdw>
          </a:effectLst>
        </p:spPr>
      </p:pic>
    </p:spTree>
    <p:extLst>
      <p:ext uri="{BB962C8B-B14F-4D97-AF65-F5344CB8AC3E}">
        <p14:creationId xmlns:p14="http://schemas.microsoft.com/office/powerpoint/2010/main" val="2748151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7A3CA9-3CFB-694F-AB81-CF7A4052241C}"/>
              </a:ext>
            </a:extLst>
          </p:cNvPr>
          <p:cNvSpPr>
            <a:spLocks noGrp="1"/>
          </p:cNvSpPr>
          <p:nvPr>
            <p:ph type="body" sz="quarter" idx="10"/>
          </p:nvPr>
        </p:nvSpPr>
        <p:spPr/>
        <p:txBody>
          <a:bodyPr>
            <a:normAutofit/>
          </a:bodyPr>
          <a:lstStyle/>
          <a:p>
            <a:r>
              <a:rPr lang="en-US" sz="4000" dirty="0"/>
              <a:t>Feedback &amp; Closure</a:t>
            </a:r>
          </a:p>
        </p:txBody>
      </p:sp>
      <p:sp>
        <p:nvSpPr>
          <p:cNvPr id="9" name="Content Placeholder 6">
            <a:extLst>
              <a:ext uri="{FF2B5EF4-FFF2-40B4-BE49-F238E27FC236}">
                <a16:creationId xmlns:a16="http://schemas.microsoft.com/office/drawing/2014/main" id="{CAC0D552-B24B-6A4F-B2B4-FE4EB319B127}"/>
              </a:ext>
            </a:extLst>
          </p:cNvPr>
          <p:cNvSpPr txBox="1">
            <a:spLocks/>
          </p:cNvSpPr>
          <p:nvPr/>
        </p:nvSpPr>
        <p:spPr>
          <a:xfrm>
            <a:off x="4795309" y="1419556"/>
            <a:ext cx="19245791" cy="11502360"/>
          </a:xfrm>
          <a:prstGeom prst="rect">
            <a:avLst/>
          </a:prstGeom>
        </p:spPr>
        <p:txBody>
          <a:bodyPr anchor="ctr">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defTabSz="825500" hangingPunct="0">
              <a:lnSpc>
                <a:spcPct val="100000"/>
              </a:lnSpc>
              <a:spcBef>
                <a:spcPts val="0"/>
              </a:spcBef>
              <a:buNone/>
            </a:pPr>
            <a:r>
              <a:rPr lang="en-US" sz="8000" b="1" dirty="0">
                <a:solidFill>
                  <a:schemeClr val="accent1"/>
                </a:solidFill>
              </a:rPr>
              <a:t>Thank you!</a:t>
            </a:r>
          </a:p>
          <a:p>
            <a:pPr marL="0" indent="0" defTabSz="825500" hangingPunct="0">
              <a:lnSpc>
                <a:spcPct val="100000"/>
              </a:lnSpc>
              <a:spcBef>
                <a:spcPts val="0"/>
              </a:spcBef>
              <a:buNone/>
            </a:pPr>
            <a:endParaRPr lang="en-US" sz="4000" b="1" dirty="0"/>
          </a:p>
        </p:txBody>
      </p:sp>
    </p:spTree>
    <p:extLst>
      <p:ext uri="{BB962C8B-B14F-4D97-AF65-F5344CB8AC3E}">
        <p14:creationId xmlns:p14="http://schemas.microsoft.com/office/powerpoint/2010/main" val="105718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29399" y="2667000"/>
            <a:ext cx="19576801" cy="10820400"/>
          </a:xfrm>
          <a:prstGeom prst="rect">
            <a:avLst/>
          </a:prstGeom>
        </p:spPr>
      </p:pic>
      <p:sp>
        <p:nvSpPr>
          <p:cNvPr id="5" name="Title 1"/>
          <p:cNvSpPr txBox="1">
            <a:spLocks/>
          </p:cNvSpPr>
          <p:nvPr/>
        </p:nvSpPr>
        <p:spPr>
          <a:xfrm>
            <a:off x="4641010" y="533400"/>
            <a:ext cx="19540445" cy="1346200"/>
          </a:xfrm>
          <a:prstGeom prst="rect">
            <a:avLst/>
          </a:prstGeom>
        </p:spPr>
        <p:txBody>
          <a:bodyPr vert="horz" lIns="91440" tIns="45720" rIns="91440" bIns="45720" rtlCol="0" anchor="ctr">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b="1" dirty="0" smtClean="0">
                <a:solidFill>
                  <a:srgbClr val="C00000"/>
                </a:solidFill>
              </a:rPr>
              <a:t>Product Discovery</a:t>
            </a:r>
            <a:endParaRPr lang="en-US" sz="4800" dirty="0">
              <a:solidFill>
                <a:srgbClr val="C00000"/>
              </a:solidFill>
            </a:endParaRPr>
          </a:p>
        </p:txBody>
      </p:sp>
    </p:spTree>
    <p:extLst>
      <p:ext uri="{BB962C8B-B14F-4D97-AF65-F5344CB8AC3E}">
        <p14:creationId xmlns:p14="http://schemas.microsoft.com/office/powerpoint/2010/main" val="2254412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41010" y="533400"/>
            <a:ext cx="19540445" cy="2051050"/>
          </a:xfrm>
          <a:prstGeom prst="rect">
            <a:avLst/>
          </a:prstGeom>
        </p:spPr>
        <p:txBody>
          <a:bodyPr/>
          <a:lstStyle/>
          <a:p>
            <a:r>
              <a:rPr lang="en-US" b="1" dirty="0">
                <a:solidFill>
                  <a:srgbClr val="C00000"/>
                </a:solidFill>
              </a:rPr>
              <a:t>Modernizing How We Work</a:t>
            </a:r>
            <a:endParaRPr lang="en-US" sz="4800" dirty="0">
              <a:solidFill>
                <a:srgbClr val="C00000"/>
              </a:solidFill>
            </a:endParaRPr>
          </a:p>
        </p:txBody>
      </p:sp>
      <p:pic>
        <p:nvPicPr>
          <p:cNvPr id="3" name="Picture 2"/>
          <p:cNvPicPr>
            <a:picLocks noChangeAspect="1"/>
          </p:cNvPicPr>
          <p:nvPr/>
        </p:nvPicPr>
        <p:blipFill>
          <a:blip r:embed="rId3"/>
          <a:stretch>
            <a:fillRect/>
          </a:stretch>
        </p:blipFill>
        <p:spPr>
          <a:xfrm>
            <a:off x="4781550" y="3028949"/>
            <a:ext cx="19399905" cy="9824631"/>
          </a:xfrm>
          <a:prstGeom prst="rect">
            <a:avLst/>
          </a:prstGeom>
        </p:spPr>
      </p:pic>
    </p:spTree>
    <p:extLst>
      <p:ext uri="{BB962C8B-B14F-4D97-AF65-F5344CB8AC3E}">
        <p14:creationId xmlns:p14="http://schemas.microsoft.com/office/powerpoint/2010/main" val="4162680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24568" y="1396041"/>
            <a:ext cx="17814027" cy="7527506"/>
          </a:xfrm>
          <a:prstGeom prst="rect">
            <a:avLst/>
          </a:prstGeom>
        </p:spPr>
        <p:txBody>
          <a:bodyPr vert="horz" lIns="91440" tIns="45720" rIns="91440" bIns="45720" rtlCol="0" anchor="ctr">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pPr algn="ctr"/>
            <a:r>
              <a:rPr lang="en-US" sz="13200" b="1" dirty="0" smtClean="0">
                <a:solidFill>
                  <a:srgbClr val="C00000"/>
                </a:solidFill>
              </a:rPr>
              <a:t>Product Play Book (Team Activity)</a:t>
            </a:r>
            <a:endParaRPr lang="en-US" sz="7200" b="1" dirty="0">
              <a:solidFill>
                <a:srgbClr val="C00000"/>
              </a:solidFill>
            </a:endParaRPr>
          </a:p>
        </p:txBody>
      </p:sp>
      <p:sp>
        <p:nvSpPr>
          <p:cNvPr id="2" name="Rectangle 1"/>
          <p:cNvSpPr/>
          <p:nvPr/>
        </p:nvSpPr>
        <p:spPr>
          <a:xfrm>
            <a:off x="8080076" y="10252082"/>
            <a:ext cx="12192000" cy="1631216"/>
          </a:xfrm>
          <a:prstGeom prst="rect">
            <a:avLst/>
          </a:prstGeom>
        </p:spPr>
        <p:txBody>
          <a:bodyPr>
            <a:spAutoFit/>
          </a:bodyPr>
          <a:lstStyle/>
          <a:p>
            <a:r>
              <a:rPr lang="en-US" dirty="0">
                <a:hlinkClick r:id="rId3"/>
              </a:rPr>
              <a:t>https://pages.git.target.com/coaching/playbooks/product-playbook/</a:t>
            </a:r>
            <a:endParaRPr lang="en-US" dirty="0"/>
          </a:p>
        </p:txBody>
      </p:sp>
    </p:spTree>
    <p:extLst>
      <p:ext uri="{BB962C8B-B14F-4D97-AF65-F5344CB8AC3E}">
        <p14:creationId xmlns:p14="http://schemas.microsoft.com/office/powerpoint/2010/main" val="3630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800600" y="273050"/>
            <a:ext cx="21031200" cy="2139950"/>
          </a:xfrm>
          <a:prstGeom prst="rect">
            <a:avLst/>
          </a:prstGeom>
        </p:spPr>
        <p:txBody>
          <a:bodyPr>
            <a:normAutofit/>
          </a:bodyPr>
          <a:lstStyle/>
          <a:p>
            <a:r>
              <a:rPr lang="en-US" b="1" dirty="0">
                <a:solidFill>
                  <a:srgbClr val="C00000"/>
                </a:solidFill>
              </a:rPr>
              <a:t>Customer Interviewing </a:t>
            </a:r>
          </a:p>
        </p:txBody>
      </p:sp>
      <p:sp>
        <p:nvSpPr>
          <p:cNvPr id="5" name="TextBox 4"/>
          <p:cNvSpPr txBox="1"/>
          <p:nvPr/>
        </p:nvSpPr>
        <p:spPr>
          <a:xfrm>
            <a:off x="5562600" y="3651409"/>
            <a:ext cx="18399760" cy="5632311"/>
          </a:xfrm>
          <a:prstGeom prst="rect">
            <a:avLst/>
          </a:prstGeom>
          <a:noFill/>
        </p:spPr>
        <p:txBody>
          <a:bodyPr wrap="square" rtlCol="0">
            <a:spAutoFit/>
          </a:bodyPr>
          <a:lstStyle/>
          <a:p>
            <a:r>
              <a:rPr lang="en-US" sz="7200" b="1" dirty="0">
                <a:solidFill>
                  <a:schemeClr val="tx1"/>
                </a:solidFill>
                <a:latin typeface="Calibri" panose="020F0502020204030204"/>
              </a:rPr>
              <a:t>Exercise:  </a:t>
            </a:r>
            <a:r>
              <a:rPr lang="en-US" sz="7200" dirty="0" smtClean="0">
                <a:solidFill>
                  <a:schemeClr val="tx1"/>
                </a:solidFill>
                <a:latin typeface="Calibri" panose="020F0502020204030204"/>
              </a:rPr>
              <a:t>Make a group of 3 (1 Customer, 1 Interviewer and 1 Observer)</a:t>
            </a:r>
            <a:r>
              <a:rPr lang="en-US" sz="7200" b="1" dirty="0">
                <a:solidFill>
                  <a:schemeClr val="tx1"/>
                </a:solidFill>
                <a:latin typeface="Calibri" panose="020F0502020204030204"/>
              </a:rPr>
              <a:t/>
            </a:r>
            <a:br>
              <a:rPr lang="en-US" sz="7200" b="1" dirty="0">
                <a:solidFill>
                  <a:schemeClr val="tx1"/>
                </a:solidFill>
                <a:latin typeface="Calibri" panose="020F0502020204030204"/>
              </a:rPr>
            </a:br>
            <a:r>
              <a:rPr lang="en-US" sz="7200" b="1" dirty="0">
                <a:solidFill>
                  <a:schemeClr val="tx1"/>
                </a:solidFill>
                <a:latin typeface="Calibri" panose="020F0502020204030204"/>
              </a:rPr>
              <a:t>Question:  “</a:t>
            </a:r>
            <a:r>
              <a:rPr lang="en-US" sz="7200" dirty="0">
                <a:solidFill>
                  <a:schemeClr val="tx1"/>
                </a:solidFill>
                <a:latin typeface="Calibri" panose="020F0502020204030204"/>
              </a:rPr>
              <a:t>Tell me about </a:t>
            </a:r>
            <a:r>
              <a:rPr lang="en-US" sz="7200" dirty="0" smtClean="0">
                <a:solidFill>
                  <a:schemeClr val="tx1"/>
                </a:solidFill>
                <a:latin typeface="Calibri" panose="020F0502020204030204"/>
              </a:rPr>
              <a:t>a product.”</a:t>
            </a:r>
            <a:endParaRPr lang="en-US" sz="7200" dirty="0">
              <a:solidFill>
                <a:schemeClr val="tx1"/>
              </a:solidFill>
              <a:latin typeface="Calibri" panose="020F0502020204030204"/>
            </a:endParaRPr>
          </a:p>
          <a:p>
            <a:r>
              <a:rPr lang="en-US" sz="7200" dirty="0">
                <a:solidFill>
                  <a:schemeClr val="tx1"/>
                </a:solidFill>
                <a:latin typeface="Calibri" panose="020F0502020204030204"/>
              </a:rPr>
              <a:t>3 minutes </a:t>
            </a:r>
            <a:r>
              <a:rPr lang="en-US" sz="7200" dirty="0" smtClean="0">
                <a:solidFill>
                  <a:schemeClr val="tx1"/>
                </a:solidFill>
                <a:latin typeface="Calibri" panose="020F0502020204030204"/>
              </a:rPr>
              <a:t>apiece (Customer, Interviewer and Observer can shift)</a:t>
            </a:r>
            <a:endParaRPr lang="en-US" sz="7200" dirty="0">
              <a:solidFill>
                <a:schemeClr val="tx1"/>
              </a:solidFill>
              <a:latin typeface="Calibri" panose="020F0502020204030204"/>
            </a:endParaRPr>
          </a:p>
        </p:txBody>
      </p:sp>
      <p:sp>
        <p:nvSpPr>
          <p:cNvPr id="6" name="TextBox 5"/>
          <p:cNvSpPr txBox="1"/>
          <p:nvPr/>
        </p:nvSpPr>
        <p:spPr>
          <a:xfrm>
            <a:off x="4800600" y="10496432"/>
            <a:ext cx="18321696" cy="1245638"/>
          </a:xfrm>
          <a:prstGeom prst="rect">
            <a:avLst/>
          </a:prstGeom>
          <a:noFill/>
        </p:spPr>
        <p:txBody>
          <a:bodyPr wrap="square" rtlCol="0">
            <a:spAutoFit/>
          </a:bodyPr>
          <a:lstStyle/>
          <a:p>
            <a:r>
              <a:rPr lang="en-US" sz="7200" b="1" dirty="0">
                <a:solidFill>
                  <a:schemeClr val="tx1"/>
                </a:solidFill>
                <a:latin typeface="Calibri" panose="020F0502020204030204"/>
              </a:rPr>
              <a:t>Group Discussion: </a:t>
            </a:r>
            <a:r>
              <a:rPr lang="en-US" sz="7200" dirty="0">
                <a:solidFill>
                  <a:schemeClr val="tx1"/>
                </a:solidFill>
                <a:latin typeface="Calibri" panose="020F0502020204030204"/>
              </a:rPr>
              <a:t>Let’s Look for Some Themes</a:t>
            </a:r>
          </a:p>
        </p:txBody>
      </p:sp>
    </p:spTree>
    <p:extLst>
      <p:ext uri="{BB962C8B-B14F-4D97-AF65-F5344CB8AC3E}">
        <p14:creationId xmlns:p14="http://schemas.microsoft.com/office/powerpoint/2010/main" val="1530258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7107644" y="2524124"/>
            <a:ext cx="16565156" cy="3600451"/>
          </a:xfrm>
          <a:prstGeom prst="rect">
            <a:avLst/>
          </a:prstGeom>
        </p:spPr>
        <p:txBody>
          <a:bodyPr>
            <a:normAutofit/>
          </a:bodyPr>
          <a:lstStyle/>
          <a:p>
            <a:pPr marL="0" indent="0">
              <a:buNone/>
            </a:pPr>
            <a:r>
              <a:rPr lang="en-US" b="1" dirty="0">
                <a:solidFill>
                  <a:schemeClr val="tx1"/>
                </a:solidFill>
              </a:rPr>
              <a:t>Prep for an Interview Specific to Your Product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624" y="4978399"/>
            <a:ext cx="19187776" cy="6077989"/>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03794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59724" y="105254"/>
            <a:ext cx="19667840" cy="2139950"/>
          </a:xfrm>
          <a:prstGeom prst="rect">
            <a:avLst/>
          </a:prstGeom>
        </p:spPr>
        <p:txBody>
          <a:bodyPr>
            <a:normAutofit/>
          </a:bodyPr>
          <a:lstStyle/>
          <a:p>
            <a:r>
              <a:rPr lang="en-US" b="1" dirty="0">
                <a:solidFill>
                  <a:srgbClr val="C00000"/>
                </a:solidFill>
              </a:rPr>
              <a:t>Customer Interviewing Tips</a:t>
            </a:r>
          </a:p>
        </p:txBody>
      </p:sp>
      <p:sp>
        <p:nvSpPr>
          <p:cNvPr id="6" name="TextBox 5"/>
          <p:cNvSpPr txBox="1"/>
          <p:nvPr/>
        </p:nvSpPr>
        <p:spPr>
          <a:xfrm>
            <a:off x="5839511" y="2338995"/>
            <a:ext cx="14450250" cy="5016758"/>
          </a:xfrm>
          <a:prstGeom prst="rect">
            <a:avLst/>
          </a:prstGeom>
          <a:noFill/>
        </p:spPr>
        <p:txBody>
          <a:bodyPr wrap="square" rtlCol="0">
            <a:spAutoFit/>
          </a:bodyPr>
          <a:lstStyle/>
          <a:p>
            <a:r>
              <a:rPr lang="en-US" sz="4000" b="1" dirty="0">
                <a:solidFill>
                  <a:srgbClr val="0070C0"/>
                </a:solidFill>
                <a:latin typeface="Calibri" panose="020F0502020204030204"/>
              </a:rPr>
              <a:t>Ultimate Goal = Test our Hypotheses and Challenge Our Assumptions</a:t>
            </a:r>
          </a:p>
          <a:p>
            <a:pPr marL="571500" indent="-571500">
              <a:buFont typeface="Arial" panose="020B0604020202020204" pitchFamily="34" charset="0"/>
              <a:buChar char="•"/>
            </a:pPr>
            <a:r>
              <a:rPr lang="en-US" sz="4000" dirty="0">
                <a:solidFill>
                  <a:srgbClr val="0070C0"/>
                </a:solidFill>
                <a:latin typeface="Calibri" panose="020F0502020204030204"/>
              </a:rPr>
              <a:t>Generally speaking, have one individual leading the discussion </a:t>
            </a:r>
          </a:p>
          <a:p>
            <a:pPr marL="571500" indent="-571500">
              <a:buFont typeface="Arial" panose="020B0604020202020204" pitchFamily="34" charset="0"/>
              <a:buChar char="•"/>
            </a:pPr>
            <a:r>
              <a:rPr lang="en-US" sz="4000" dirty="0">
                <a:solidFill>
                  <a:srgbClr val="0070C0"/>
                </a:solidFill>
                <a:latin typeface="Calibri" panose="020F0502020204030204"/>
              </a:rPr>
              <a:t>Others can pitch in as necessary to help get to the goals you established for the session. </a:t>
            </a:r>
          </a:p>
          <a:p>
            <a:pPr marL="571500" indent="-571500">
              <a:buFont typeface="Arial" panose="020B0604020202020204" pitchFamily="34" charset="0"/>
              <a:buChar char="•"/>
            </a:pPr>
            <a:r>
              <a:rPr lang="en-US" sz="4000" dirty="0">
                <a:solidFill>
                  <a:srgbClr val="0070C0"/>
                </a:solidFill>
                <a:latin typeface="Calibri" panose="020F0502020204030204"/>
              </a:rPr>
              <a:t>Have a dedicated note-taker </a:t>
            </a:r>
          </a:p>
          <a:p>
            <a:pPr marL="571500" indent="-571500">
              <a:buFont typeface="Arial" panose="020B0604020202020204" pitchFamily="34" charset="0"/>
              <a:buChar char="•"/>
            </a:pPr>
            <a:r>
              <a:rPr lang="en-US" sz="4000" dirty="0">
                <a:solidFill>
                  <a:srgbClr val="0070C0"/>
                </a:solidFill>
                <a:latin typeface="Calibri" panose="020F0502020204030204"/>
              </a:rPr>
              <a:t>Capture exact quotes as often as you can.  </a:t>
            </a:r>
          </a:p>
          <a:p>
            <a:pPr marL="571500" indent="-571500">
              <a:buFont typeface="Arial" panose="020B0604020202020204" pitchFamily="34" charset="0"/>
              <a:buChar char="•"/>
            </a:pPr>
            <a:r>
              <a:rPr lang="en-US" sz="4000" dirty="0">
                <a:solidFill>
                  <a:srgbClr val="0070C0"/>
                </a:solidFill>
                <a:latin typeface="Calibri" panose="020F0502020204030204"/>
              </a:rPr>
              <a:t>Comfort matters for your interviewee – remove physical obstacles</a:t>
            </a:r>
          </a:p>
        </p:txBody>
      </p:sp>
      <p:pic>
        <p:nvPicPr>
          <p:cNvPr id="3" name="Picture 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63240" y="982550"/>
            <a:ext cx="3764324" cy="5645384"/>
          </a:xfrm>
          <a:prstGeom prst="rect">
            <a:avLst/>
          </a:prstGeom>
        </p:spPr>
      </p:pic>
      <p:sp>
        <p:nvSpPr>
          <p:cNvPr id="8" name="Rectangle 7"/>
          <p:cNvSpPr/>
          <p:nvPr/>
        </p:nvSpPr>
        <p:spPr>
          <a:xfrm>
            <a:off x="8648764" y="8111381"/>
            <a:ext cx="968188" cy="3442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9" name="Rectangle 8"/>
          <p:cNvSpPr/>
          <p:nvPr/>
        </p:nvSpPr>
        <p:spPr>
          <a:xfrm>
            <a:off x="9798172" y="8111383"/>
            <a:ext cx="968188" cy="31023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10" name="Rectangle 9"/>
          <p:cNvSpPr/>
          <p:nvPr/>
        </p:nvSpPr>
        <p:spPr>
          <a:xfrm>
            <a:off x="10947580" y="8111383"/>
            <a:ext cx="968188" cy="3442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11" name="Rectangle 10"/>
          <p:cNvSpPr/>
          <p:nvPr/>
        </p:nvSpPr>
        <p:spPr>
          <a:xfrm>
            <a:off x="12096988" y="8111381"/>
            <a:ext cx="968188" cy="3442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12" name="Rectangle 11"/>
          <p:cNvSpPr/>
          <p:nvPr/>
        </p:nvSpPr>
        <p:spPr>
          <a:xfrm>
            <a:off x="13246396" y="8125587"/>
            <a:ext cx="968188" cy="3442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13" name="Rectangle 12"/>
          <p:cNvSpPr/>
          <p:nvPr/>
        </p:nvSpPr>
        <p:spPr>
          <a:xfrm>
            <a:off x="14395804" y="8125585"/>
            <a:ext cx="968188" cy="3442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14" name="Rectangle 13"/>
          <p:cNvSpPr/>
          <p:nvPr/>
        </p:nvSpPr>
        <p:spPr>
          <a:xfrm>
            <a:off x="15545212" y="8125585"/>
            <a:ext cx="968188" cy="3442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cxnSp>
        <p:nvCxnSpPr>
          <p:cNvPr id="15" name="Straight Arrow Connector 14"/>
          <p:cNvCxnSpPr/>
          <p:nvPr/>
        </p:nvCxnSpPr>
        <p:spPr>
          <a:xfrm>
            <a:off x="8467544" y="11993707"/>
            <a:ext cx="8227076" cy="26894"/>
          </a:xfrm>
          <a:prstGeom prst="straightConnector1">
            <a:avLst/>
          </a:prstGeom>
          <a:ln>
            <a:headEnd type="stealth"/>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9798172" y="11213777"/>
            <a:ext cx="967648" cy="3400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17" name="Rectangle 16"/>
          <p:cNvSpPr/>
          <p:nvPr/>
        </p:nvSpPr>
        <p:spPr>
          <a:xfrm>
            <a:off x="10947040" y="10762509"/>
            <a:ext cx="968728" cy="8147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18" name="Rectangle 17"/>
          <p:cNvSpPr/>
          <p:nvPr/>
        </p:nvSpPr>
        <p:spPr>
          <a:xfrm>
            <a:off x="12094828" y="9478853"/>
            <a:ext cx="969808" cy="20749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19" name="Rectangle 18"/>
          <p:cNvSpPr/>
          <p:nvPr/>
        </p:nvSpPr>
        <p:spPr>
          <a:xfrm>
            <a:off x="13244776" y="10380373"/>
            <a:ext cx="969808" cy="11876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20" name="Rectangle 19"/>
          <p:cNvSpPr/>
          <p:nvPr/>
        </p:nvSpPr>
        <p:spPr>
          <a:xfrm>
            <a:off x="14393644" y="9167369"/>
            <a:ext cx="970348" cy="241503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21" name="Rectangle 20"/>
          <p:cNvSpPr/>
          <p:nvPr/>
        </p:nvSpPr>
        <p:spPr>
          <a:xfrm>
            <a:off x="15542515" y="8646422"/>
            <a:ext cx="970890" cy="292160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0" dirty="0">
              <a:solidFill>
                <a:srgbClr val="FFFFFF"/>
              </a:solidFill>
              <a:latin typeface="Calibri" panose="020F0502020204030204"/>
            </a:endParaRPr>
          </a:p>
        </p:txBody>
      </p:sp>
      <p:sp>
        <p:nvSpPr>
          <p:cNvPr id="22" name="TextBox 21"/>
          <p:cNvSpPr txBox="1"/>
          <p:nvPr/>
        </p:nvSpPr>
        <p:spPr>
          <a:xfrm>
            <a:off x="4559724" y="8111381"/>
            <a:ext cx="3797812" cy="1569660"/>
          </a:xfrm>
          <a:prstGeom prst="rect">
            <a:avLst/>
          </a:prstGeom>
          <a:solidFill>
            <a:schemeClr val="accent1">
              <a:lumMod val="60000"/>
              <a:lumOff val="40000"/>
            </a:schemeClr>
          </a:solidFill>
        </p:spPr>
        <p:txBody>
          <a:bodyPr wrap="square" rtlCol="0">
            <a:spAutoFit/>
          </a:bodyPr>
          <a:lstStyle/>
          <a:p>
            <a:r>
              <a:rPr lang="en-US" sz="4800" b="1" dirty="0">
                <a:latin typeface="Calibri" panose="020F0502020204030204"/>
              </a:rPr>
              <a:t>Problem </a:t>
            </a:r>
          </a:p>
          <a:p>
            <a:r>
              <a:rPr lang="en-US" sz="4800" b="1" dirty="0">
                <a:latin typeface="Calibri" panose="020F0502020204030204"/>
              </a:rPr>
              <a:t>Validation</a:t>
            </a:r>
          </a:p>
        </p:txBody>
      </p:sp>
      <p:sp>
        <p:nvSpPr>
          <p:cNvPr id="23" name="TextBox 22"/>
          <p:cNvSpPr txBox="1"/>
          <p:nvPr/>
        </p:nvSpPr>
        <p:spPr>
          <a:xfrm>
            <a:off x="16873185" y="9814142"/>
            <a:ext cx="2813592" cy="1569660"/>
          </a:xfrm>
          <a:prstGeom prst="rect">
            <a:avLst/>
          </a:prstGeom>
          <a:solidFill>
            <a:schemeClr val="accent6">
              <a:lumMod val="20000"/>
              <a:lumOff val="80000"/>
            </a:schemeClr>
          </a:solidFill>
        </p:spPr>
        <p:txBody>
          <a:bodyPr wrap="none" rtlCol="0">
            <a:spAutoFit/>
          </a:bodyPr>
          <a:lstStyle/>
          <a:p>
            <a:r>
              <a:rPr lang="en-US" sz="4800" b="1" dirty="0">
                <a:latin typeface="Calibri" panose="020F0502020204030204"/>
              </a:rPr>
              <a:t>Solution</a:t>
            </a:r>
          </a:p>
          <a:p>
            <a:r>
              <a:rPr lang="en-US" sz="4800" b="1" dirty="0">
                <a:latin typeface="Calibri" panose="020F0502020204030204"/>
              </a:rPr>
              <a:t>Validation</a:t>
            </a:r>
          </a:p>
        </p:txBody>
      </p:sp>
      <p:sp>
        <p:nvSpPr>
          <p:cNvPr id="24" name="TextBox 23"/>
          <p:cNvSpPr txBox="1"/>
          <p:nvPr/>
        </p:nvSpPr>
        <p:spPr>
          <a:xfrm>
            <a:off x="4956937" y="12044980"/>
            <a:ext cx="4075154" cy="830997"/>
          </a:xfrm>
          <a:prstGeom prst="rect">
            <a:avLst/>
          </a:prstGeom>
          <a:noFill/>
        </p:spPr>
        <p:txBody>
          <a:bodyPr wrap="none" rtlCol="0">
            <a:spAutoFit/>
          </a:bodyPr>
          <a:lstStyle/>
          <a:p>
            <a:r>
              <a:rPr lang="en-US" sz="4800" b="1" dirty="0">
                <a:latin typeface="Calibri" panose="020F0502020204030204"/>
              </a:rPr>
              <a:t>Early Discovery</a:t>
            </a:r>
          </a:p>
        </p:txBody>
      </p:sp>
      <p:sp>
        <p:nvSpPr>
          <p:cNvPr id="25" name="TextBox 24"/>
          <p:cNvSpPr txBox="1"/>
          <p:nvPr/>
        </p:nvSpPr>
        <p:spPr>
          <a:xfrm>
            <a:off x="15708525" y="12061934"/>
            <a:ext cx="3895617" cy="830997"/>
          </a:xfrm>
          <a:prstGeom prst="rect">
            <a:avLst/>
          </a:prstGeom>
          <a:noFill/>
        </p:spPr>
        <p:txBody>
          <a:bodyPr wrap="none" rtlCol="0">
            <a:spAutoFit/>
          </a:bodyPr>
          <a:lstStyle/>
          <a:p>
            <a:r>
              <a:rPr lang="en-US" sz="4800" b="1" dirty="0">
                <a:latin typeface="Calibri" panose="020F0502020204030204"/>
              </a:rPr>
              <a:t>Late Discovery</a:t>
            </a:r>
          </a:p>
        </p:txBody>
      </p:sp>
    </p:spTree>
    <p:extLst>
      <p:ext uri="{BB962C8B-B14F-4D97-AF65-F5344CB8AC3E}">
        <p14:creationId xmlns:p14="http://schemas.microsoft.com/office/powerpoint/2010/main" val="2387609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1000"/>
                                        <p:tgtEl>
                                          <p:spTgt spid="25"/>
                                        </p:tgtEl>
                                      </p:cBhvr>
                                    </p:animEffect>
                                    <p:anim calcmode="lin" valueType="num">
                                      <p:cBhvr>
                                        <p:cTn id="27" dur="1000" fill="hold"/>
                                        <p:tgtEl>
                                          <p:spTgt spid="25"/>
                                        </p:tgtEl>
                                        <p:attrNameLst>
                                          <p:attrName>ppt_x</p:attrName>
                                        </p:attrNameLst>
                                      </p:cBhvr>
                                      <p:tavLst>
                                        <p:tav tm="0">
                                          <p:val>
                                            <p:strVal val="#ppt_x"/>
                                          </p:val>
                                        </p:tav>
                                        <p:tav tm="100000">
                                          <p:val>
                                            <p:strVal val="#ppt_x"/>
                                          </p:val>
                                        </p:tav>
                                      </p:tavLst>
                                    </p:anim>
                                    <p:anim calcmode="lin" valueType="num">
                                      <p:cBhvr>
                                        <p:cTn id="28" dur="1000" fill="hold"/>
                                        <p:tgtEl>
                                          <p:spTgt spid="2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anim calcmode="lin" valueType="num">
                                      <p:cBhvr>
                                        <p:cTn id="37" dur="1000" fill="hold"/>
                                        <p:tgtEl>
                                          <p:spTgt spid="3"/>
                                        </p:tgtEl>
                                        <p:attrNameLst>
                                          <p:attrName>ppt_x</p:attrName>
                                        </p:attrNameLst>
                                      </p:cBhvr>
                                      <p:tavLst>
                                        <p:tav tm="0">
                                          <p:val>
                                            <p:strVal val="#ppt_x"/>
                                          </p:val>
                                        </p:tav>
                                        <p:tav tm="100000">
                                          <p:val>
                                            <p:strVal val="#ppt_x"/>
                                          </p:val>
                                        </p:tav>
                                      </p:tavLst>
                                    </p:anim>
                                    <p:anim calcmode="lin" valueType="num">
                                      <p:cBhvr>
                                        <p:cTn id="38" dur="1000" fill="hold"/>
                                        <p:tgtEl>
                                          <p:spTgt spid="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1000"/>
                                        <p:tgtEl>
                                          <p:spTgt spid="9"/>
                                        </p:tgtEl>
                                      </p:cBhvr>
                                    </p:animEffect>
                                    <p:anim calcmode="lin" valueType="num">
                                      <p:cBhvr>
                                        <p:cTn id="47" dur="1000" fill="hold"/>
                                        <p:tgtEl>
                                          <p:spTgt spid="9"/>
                                        </p:tgtEl>
                                        <p:attrNameLst>
                                          <p:attrName>ppt_x</p:attrName>
                                        </p:attrNameLst>
                                      </p:cBhvr>
                                      <p:tavLst>
                                        <p:tav tm="0">
                                          <p:val>
                                            <p:strVal val="#ppt_x"/>
                                          </p:val>
                                        </p:tav>
                                        <p:tav tm="100000">
                                          <p:val>
                                            <p:strVal val="#ppt_x"/>
                                          </p:val>
                                        </p:tav>
                                      </p:tavLst>
                                    </p:anim>
                                    <p:anim calcmode="lin" valueType="num">
                                      <p:cBhvr>
                                        <p:cTn id="48" dur="1000" fill="hold"/>
                                        <p:tgtEl>
                                          <p:spTgt spid="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anim calcmode="lin" valueType="num">
                                      <p:cBhvr>
                                        <p:cTn id="52" dur="1000" fill="hold"/>
                                        <p:tgtEl>
                                          <p:spTgt spid="11"/>
                                        </p:tgtEl>
                                        <p:attrNameLst>
                                          <p:attrName>ppt_x</p:attrName>
                                        </p:attrNameLst>
                                      </p:cBhvr>
                                      <p:tavLst>
                                        <p:tav tm="0">
                                          <p:val>
                                            <p:strVal val="#ppt_x"/>
                                          </p:val>
                                        </p:tav>
                                        <p:tav tm="100000">
                                          <p:val>
                                            <p:strVal val="#ppt_x"/>
                                          </p:val>
                                        </p:tav>
                                      </p:tavLst>
                                    </p:anim>
                                    <p:anim calcmode="lin" valueType="num">
                                      <p:cBhvr>
                                        <p:cTn id="53" dur="10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1000"/>
                                        <p:tgtEl>
                                          <p:spTgt spid="12"/>
                                        </p:tgtEl>
                                      </p:cBhvr>
                                    </p:animEffect>
                                    <p:anim calcmode="lin" valueType="num">
                                      <p:cBhvr>
                                        <p:cTn id="57" dur="1000" fill="hold"/>
                                        <p:tgtEl>
                                          <p:spTgt spid="12"/>
                                        </p:tgtEl>
                                        <p:attrNameLst>
                                          <p:attrName>ppt_x</p:attrName>
                                        </p:attrNameLst>
                                      </p:cBhvr>
                                      <p:tavLst>
                                        <p:tav tm="0">
                                          <p:val>
                                            <p:strVal val="#ppt_x"/>
                                          </p:val>
                                        </p:tav>
                                        <p:tav tm="100000">
                                          <p:val>
                                            <p:strVal val="#ppt_x"/>
                                          </p:val>
                                        </p:tav>
                                      </p:tavLst>
                                    </p:anim>
                                    <p:anim calcmode="lin" valueType="num">
                                      <p:cBhvr>
                                        <p:cTn id="58" dur="1000" fill="hold"/>
                                        <p:tgtEl>
                                          <p:spTgt spid="1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1000" fill="hold"/>
                                        <p:tgtEl>
                                          <p:spTgt spid="1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1000"/>
                                        <p:tgtEl>
                                          <p:spTgt spid="15"/>
                                        </p:tgtEl>
                                      </p:cBhvr>
                                    </p:animEffect>
                                    <p:anim calcmode="lin" valueType="num">
                                      <p:cBhvr>
                                        <p:cTn id="72" dur="1000" fill="hold"/>
                                        <p:tgtEl>
                                          <p:spTgt spid="15"/>
                                        </p:tgtEl>
                                        <p:attrNameLst>
                                          <p:attrName>ppt_x</p:attrName>
                                        </p:attrNameLst>
                                      </p:cBhvr>
                                      <p:tavLst>
                                        <p:tav tm="0">
                                          <p:val>
                                            <p:strVal val="#ppt_x"/>
                                          </p:val>
                                        </p:tav>
                                        <p:tav tm="100000">
                                          <p:val>
                                            <p:strVal val="#ppt_x"/>
                                          </p:val>
                                        </p:tav>
                                      </p:tavLst>
                                    </p:anim>
                                    <p:anim calcmode="lin" valueType="num">
                                      <p:cBhvr>
                                        <p:cTn id="73" dur="1000" fill="hold"/>
                                        <p:tgtEl>
                                          <p:spTgt spid="15"/>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1000"/>
                                        <p:tgtEl>
                                          <p:spTgt spid="16"/>
                                        </p:tgtEl>
                                      </p:cBhvr>
                                    </p:animEffect>
                                    <p:anim calcmode="lin" valueType="num">
                                      <p:cBhvr>
                                        <p:cTn id="77" dur="1000" fill="hold"/>
                                        <p:tgtEl>
                                          <p:spTgt spid="16"/>
                                        </p:tgtEl>
                                        <p:attrNameLst>
                                          <p:attrName>ppt_x</p:attrName>
                                        </p:attrNameLst>
                                      </p:cBhvr>
                                      <p:tavLst>
                                        <p:tav tm="0">
                                          <p:val>
                                            <p:strVal val="#ppt_x"/>
                                          </p:val>
                                        </p:tav>
                                        <p:tav tm="100000">
                                          <p:val>
                                            <p:strVal val="#ppt_x"/>
                                          </p:val>
                                        </p:tav>
                                      </p:tavLst>
                                    </p:anim>
                                    <p:anim calcmode="lin" valueType="num">
                                      <p:cBhvr>
                                        <p:cTn id="78" dur="1000" fill="hold"/>
                                        <p:tgtEl>
                                          <p:spTgt spid="16"/>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1000"/>
                                        <p:tgtEl>
                                          <p:spTgt spid="17"/>
                                        </p:tgtEl>
                                      </p:cBhvr>
                                    </p:animEffect>
                                    <p:anim calcmode="lin" valueType="num">
                                      <p:cBhvr>
                                        <p:cTn id="82" dur="1000" fill="hold"/>
                                        <p:tgtEl>
                                          <p:spTgt spid="17"/>
                                        </p:tgtEl>
                                        <p:attrNameLst>
                                          <p:attrName>ppt_x</p:attrName>
                                        </p:attrNameLst>
                                      </p:cBhvr>
                                      <p:tavLst>
                                        <p:tav tm="0">
                                          <p:val>
                                            <p:strVal val="#ppt_x"/>
                                          </p:val>
                                        </p:tav>
                                        <p:tav tm="100000">
                                          <p:val>
                                            <p:strVal val="#ppt_x"/>
                                          </p:val>
                                        </p:tav>
                                      </p:tavLst>
                                    </p:anim>
                                    <p:anim calcmode="lin" valueType="num">
                                      <p:cBhvr>
                                        <p:cTn id="83" dur="1000" fill="hold"/>
                                        <p:tgtEl>
                                          <p:spTgt spid="17"/>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1000"/>
                                        <p:tgtEl>
                                          <p:spTgt spid="18"/>
                                        </p:tgtEl>
                                      </p:cBhvr>
                                    </p:animEffect>
                                    <p:anim calcmode="lin" valueType="num">
                                      <p:cBhvr>
                                        <p:cTn id="87" dur="1000" fill="hold"/>
                                        <p:tgtEl>
                                          <p:spTgt spid="18"/>
                                        </p:tgtEl>
                                        <p:attrNameLst>
                                          <p:attrName>ppt_x</p:attrName>
                                        </p:attrNameLst>
                                      </p:cBhvr>
                                      <p:tavLst>
                                        <p:tav tm="0">
                                          <p:val>
                                            <p:strVal val="#ppt_x"/>
                                          </p:val>
                                        </p:tav>
                                        <p:tav tm="100000">
                                          <p:val>
                                            <p:strVal val="#ppt_x"/>
                                          </p:val>
                                        </p:tav>
                                      </p:tavLst>
                                    </p:anim>
                                    <p:anim calcmode="lin" valueType="num">
                                      <p:cBhvr>
                                        <p:cTn id="88" dur="1000" fill="hold"/>
                                        <p:tgtEl>
                                          <p:spTgt spid="18"/>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1000"/>
                                        <p:tgtEl>
                                          <p:spTgt spid="19"/>
                                        </p:tgtEl>
                                      </p:cBhvr>
                                    </p:animEffect>
                                    <p:anim calcmode="lin" valueType="num">
                                      <p:cBhvr>
                                        <p:cTn id="92" dur="1000" fill="hold"/>
                                        <p:tgtEl>
                                          <p:spTgt spid="19"/>
                                        </p:tgtEl>
                                        <p:attrNameLst>
                                          <p:attrName>ppt_x</p:attrName>
                                        </p:attrNameLst>
                                      </p:cBhvr>
                                      <p:tavLst>
                                        <p:tav tm="0">
                                          <p:val>
                                            <p:strVal val="#ppt_x"/>
                                          </p:val>
                                        </p:tav>
                                        <p:tav tm="100000">
                                          <p:val>
                                            <p:strVal val="#ppt_x"/>
                                          </p:val>
                                        </p:tav>
                                      </p:tavLst>
                                    </p:anim>
                                    <p:anim calcmode="lin" valueType="num">
                                      <p:cBhvr>
                                        <p:cTn id="93" dur="1000" fill="hold"/>
                                        <p:tgtEl>
                                          <p:spTgt spid="1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0"/>
                                        <p:tgtEl>
                                          <p:spTgt spid="20"/>
                                        </p:tgtEl>
                                      </p:cBhvr>
                                    </p:animEffect>
                                    <p:anim calcmode="lin" valueType="num">
                                      <p:cBhvr>
                                        <p:cTn id="97" dur="1000" fill="hold"/>
                                        <p:tgtEl>
                                          <p:spTgt spid="20"/>
                                        </p:tgtEl>
                                        <p:attrNameLst>
                                          <p:attrName>ppt_x</p:attrName>
                                        </p:attrNameLst>
                                      </p:cBhvr>
                                      <p:tavLst>
                                        <p:tav tm="0">
                                          <p:val>
                                            <p:strVal val="#ppt_x"/>
                                          </p:val>
                                        </p:tav>
                                        <p:tav tm="100000">
                                          <p:val>
                                            <p:strVal val="#ppt_x"/>
                                          </p:val>
                                        </p:tav>
                                      </p:tavLst>
                                    </p:anim>
                                    <p:anim calcmode="lin" valueType="num">
                                      <p:cBhvr>
                                        <p:cTn id="98" dur="1000" fill="hold"/>
                                        <p:tgtEl>
                                          <p:spTgt spid="2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1000"/>
                                        <p:tgtEl>
                                          <p:spTgt spid="21"/>
                                        </p:tgtEl>
                                      </p:cBhvr>
                                    </p:animEffect>
                                    <p:anim calcmode="lin" valueType="num">
                                      <p:cBhvr>
                                        <p:cTn id="102" dur="1000" fill="hold"/>
                                        <p:tgtEl>
                                          <p:spTgt spid="21"/>
                                        </p:tgtEl>
                                        <p:attrNameLst>
                                          <p:attrName>ppt_x</p:attrName>
                                        </p:attrNameLst>
                                      </p:cBhvr>
                                      <p:tavLst>
                                        <p:tav tm="0">
                                          <p:val>
                                            <p:strVal val="#ppt_x"/>
                                          </p:val>
                                        </p:tav>
                                        <p:tav tm="100000">
                                          <p:val>
                                            <p:strVal val="#ppt_x"/>
                                          </p:val>
                                        </p:tav>
                                      </p:tavLst>
                                    </p:anim>
                                    <p:anim calcmode="lin" valueType="num">
                                      <p:cBhvr>
                                        <p:cTn id="10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49800" y="0"/>
            <a:ext cx="18592800" cy="2717800"/>
          </a:xfrm>
          <a:prstGeom prst="rect">
            <a:avLst/>
          </a:prstGeom>
        </p:spPr>
        <p:txBody>
          <a:bodyPr>
            <a:normAutofit/>
          </a:bodyPr>
          <a:lstStyle/>
          <a:p>
            <a:r>
              <a:rPr lang="en-US" b="1" dirty="0">
                <a:solidFill>
                  <a:srgbClr val="C00000"/>
                </a:solidFill>
              </a:rPr>
              <a:t>Capturing Interviewing Feedback</a:t>
            </a:r>
          </a:p>
        </p:txBody>
      </p:sp>
      <p:grpSp>
        <p:nvGrpSpPr>
          <p:cNvPr id="6" name="Group 5"/>
          <p:cNvGrpSpPr/>
          <p:nvPr/>
        </p:nvGrpSpPr>
        <p:grpSpPr>
          <a:xfrm>
            <a:off x="4749800" y="5086949"/>
            <a:ext cx="9550400" cy="7770314"/>
            <a:chOff x="294386" y="1290744"/>
            <a:chExt cx="5869180" cy="3980109"/>
          </a:xfrm>
        </p:grpSpPr>
        <p:sp>
          <p:nvSpPr>
            <p:cNvPr id="8" name="TextBox 7"/>
            <p:cNvSpPr txBox="1"/>
            <p:nvPr/>
          </p:nvSpPr>
          <p:spPr>
            <a:xfrm>
              <a:off x="294386" y="1290744"/>
              <a:ext cx="5869180" cy="567537"/>
            </a:xfrm>
            <a:prstGeom prst="rect">
              <a:avLst/>
            </a:prstGeom>
            <a:noFill/>
          </p:spPr>
          <p:txBody>
            <a:bodyPr wrap="square" rtlCol="0">
              <a:spAutoFit/>
            </a:bodyPr>
            <a:lstStyle/>
            <a:p>
              <a:r>
                <a:rPr lang="en-US" sz="6600" b="1" dirty="0">
                  <a:latin typeface="Calibri" panose="020F0502020204030204"/>
                </a:rPr>
                <a:t>2x2 –or- Delta/Next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86" y="1992094"/>
              <a:ext cx="5869180" cy="3278759"/>
            </a:xfrm>
            <a:prstGeom prst="rect">
              <a:avLst/>
            </a:prstGeom>
          </p:spPr>
        </p:pic>
      </p:grpSp>
      <p:pic>
        <p:nvPicPr>
          <p:cNvPr id="1026" name="Picture 2" descr="Student Empathy Map by Felix Alvarado on Dribbb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57870" y="6499743"/>
            <a:ext cx="9575322" cy="630896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4132451" y="5239349"/>
            <a:ext cx="9550400" cy="1107995"/>
          </a:xfrm>
          <a:prstGeom prst="rect">
            <a:avLst/>
          </a:prstGeom>
          <a:noFill/>
        </p:spPr>
        <p:txBody>
          <a:bodyPr wrap="square" rtlCol="0">
            <a:spAutoFit/>
          </a:bodyPr>
          <a:lstStyle/>
          <a:p>
            <a:r>
              <a:rPr lang="en-US" sz="6600" b="1" dirty="0" smtClean="0">
                <a:latin typeface="Calibri" panose="020F0502020204030204"/>
              </a:rPr>
              <a:t>Empathy Map</a:t>
            </a:r>
            <a:endParaRPr lang="en-US" sz="6600" b="1" dirty="0">
              <a:latin typeface="Calibri" panose="020F0502020204030204"/>
            </a:endParaRPr>
          </a:p>
        </p:txBody>
      </p:sp>
    </p:spTree>
    <p:extLst>
      <p:ext uri="{BB962C8B-B14F-4D97-AF65-F5344CB8AC3E}">
        <p14:creationId xmlns:p14="http://schemas.microsoft.com/office/powerpoint/2010/main" val="2164487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Theme">
  <a:themeElements>
    <a:clrScheme name="">
      <a:dk1>
        <a:srgbClr val="000000"/>
      </a:dk1>
      <a:lt1>
        <a:srgbClr val="FFFFFF"/>
      </a:lt1>
      <a:dk2>
        <a:srgbClr val="44546A"/>
      </a:dk2>
      <a:lt2>
        <a:srgbClr val="E7E6E6"/>
      </a:lt2>
      <a:accent1>
        <a:srgbClr val="CC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ojo Presentation Template2" id="{F38C1C9F-C14A-2844-8522-383FB98A369C}" vid="{0275BF1E-815F-EA42-B99A-6A0A14D71181}"/>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F7EB749FF28E48BAD7CD29C5A9EBAB" ma:contentTypeVersion="12" ma:contentTypeDescription="Create a new document." ma:contentTypeScope="" ma:versionID="d61a65b37775fa46f117646b67a9c6a0">
  <xsd:schema xmlns:xsd="http://www.w3.org/2001/XMLSchema" xmlns:xs="http://www.w3.org/2001/XMLSchema" xmlns:p="http://schemas.microsoft.com/office/2006/metadata/properties" xmlns:ns2="0980e7da-42b3-4d73-9a7a-9775f8d5d948" xmlns:ns3="8cd722b6-e763-4581-80d0-6375e809e9e8" targetNamespace="http://schemas.microsoft.com/office/2006/metadata/properties" ma:root="true" ma:fieldsID="8eb73728c6318e12aac1d271bf5fed3b" ns2:_="" ns3:_="">
    <xsd:import namespace="0980e7da-42b3-4d73-9a7a-9775f8d5d948"/>
    <xsd:import namespace="8cd722b6-e763-4581-80d0-6375e809e9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80e7da-42b3-4d73-9a7a-9775f8d5d9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cd722b6-e763-4581-80d0-6375e809e9e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43CF76-73BF-49C9-8A4C-99D91C91764E}">
  <ds:schemaRefs>
    <ds:schemaRef ds:uri="http://schemas.microsoft.com/sharepoint/v3/contenttype/forms"/>
  </ds:schemaRefs>
</ds:datastoreItem>
</file>

<file path=customXml/itemProps2.xml><?xml version="1.0" encoding="utf-8"?>
<ds:datastoreItem xmlns:ds="http://schemas.openxmlformats.org/officeDocument/2006/customXml" ds:itemID="{5709ED08-42F4-41D3-A073-A823B639DE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80e7da-42b3-4d73-9a7a-9775f8d5d948"/>
    <ds:schemaRef ds:uri="8cd722b6-e763-4581-80d0-6375e809e9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6959EE-471D-4D47-9283-D629A4838138}">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8cd722b6-e763-4581-80d0-6375e809e9e8"/>
    <ds:schemaRef ds:uri="0980e7da-42b3-4d73-9a7a-9775f8d5d94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24508</TotalTime>
  <Words>3839</Words>
  <Application>Microsoft Office PowerPoint</Application>
  <PresentationFormat>Custom</PresentationFormat>
  <Paragraphs>368</Paragraphs>
  <Slides>28</Slides>
  <Notes>21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Century Gothic</vt:lpstr>
      <vt:lpstr>Helvetica</vt:lpstr>
      <vt:lpstr>Helvetica Light</vt:lpstr>
      <vt:lpstr>Helvetica Neue</vt:lpstr>
      <vt:lpstr>Lucida Grande</vt:lpstr>
      <vt:lpstr>Office Theme</vt:lpstr>
      <vt:lpstr>PowerPoint Presentation</vt:lpstr>
      <vt:lpstr>Session Flow (Directional)  </vt:lpstr>
      <vt:lpstr>PowerPoint Presentation</vt:lpstr>
      <vt:lpstr>Modernizing How We Work</vt:lpstr>
      <vt:lpstr>PowerPoint Presentation</vt:lpstr>
      <vt:lpstr>Customer Interviewing </vt:lpstr>
      <vt:lpstr>PowerPoint Presentation</vt:lpstr>
      <vt:lpstr>Customer Interviewing Tips</vt:lpstr>
      <vt:lpstr>Capturing Interviewing Feedback</vt:lpstr>
      <vt:lpstr>Personas</vt:lpstr>
      <vt:lpstr>Personas – Who? Why? What?</vt:lpstr>
      <vt:lpstr>PowerPoint Presentation</vt:lpstr>
      <vt:lpstr>PowerPoint Presentation</vt:lpstr>
      <vt:lpstr>Personas: Your Thoughts</vt:lpstr>
      <vt:lpstr>One Approach for Quick, Holistic, Assessment</vt:lpstr>
      <vt:lpstr>PowerPoint Presentation</vt:lpstr>
      <vt:lpstr>PowerPoint Presentation</vt:lpstr>
      <vt:lpstr>Opportunity Canvas (cont)</vt:lpstr>
      <vt:lpstr>Story Mapping</vt:lpstr>
      <vt:lpstr>Story Mapping</vt:lpstr>
      <vt:lpstr>Story Mapping </vt:lpstr>
      <vt:lpstr>Prototyping </vt:lpstr>
      <vt:lpstr>Call to Action </vt:lpstr>
      <vt:lpstr>How Do We Use this Define &amp; Discover Stuff?</vt:lpstr>
      <vt:lpstr>Product Values </vt:lpstr>
      <vt:lpstr>PowerPoint Presentation</vt:lpstr>
      <vt:lpstr>Session Wrap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Vinee.Ghanshyala</dc:creator>
  <cp:lastModifiedBy>Sriram.Ts</cp:lastModifiedBy>
  <cp:revision>142</cp:revision>
  <cp:lastPrinted>2018-05-29T16:51:21Z</cp:lastPrinted>
  <dcterms:created xsi:type="dcterms:W3CDTF">2020-02-07T06:27:46Z</dcterms:created>
  <dcterms:modified xsi:type="dcterms:W3CDTF">2020-05-19T02:37:41Z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0x010100E0F7EB749FF28E48BAD7CD29C5A9EBAB</vt:lpwstr>
  </property>
</Properties>
</file>